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0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03259-6AF2-47FD-8F64-5097B6C4B01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DAAF3-8F72-4E8F-BDBE-B116260E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0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BC027-4841-470E-A0AE-17D06AB1ADED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98C24-94A6-45A7-A731-327078F66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072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69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9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5D63-C725-40E7-B12C-0754CDA11BC2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9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1573-70C4-4C2B-9ECC-AA2CDF803E8A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8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9189-A816-4F2E-B5F7-3F2B01F9AF8C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5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3FA0-4D58-44B0-9603-0518511CF8FF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6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7782-B076-42E4-97D3-305C3F33F2E6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9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C8E0-9FFD-4640-BF73-19FB0D71577A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0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C30-F397-4B24-B28C-C136F67CEF59}" type="datetime1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B2EF-C9A7-465E-9605-683A1D67D430}" type="datetime1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3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54D3-2B72-462F-A8BF-9D9EF91B2055}" type="datetime1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514E-949B-44E0-A0AE-C91B008EBC6A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1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7FA9-D06B-4DE5-91E0-5A43194B8D39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8E53-200E-4763-ACCC-947387167005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645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645"/>
              </a:lnSpc>
            </a:pPr>
            <a:r>
              <a:rPr lang="en-US" smtClean="0"/>
              <a:t>6 -</a:t>
            </a:r>
            <a:r>
              <a:rPr lang="en-US" spc="-65" smtClean="0"/>
              <a:t> </a:t>
            </a: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4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lacoste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ve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63"/>
          <p:cNvSpPr txBox="1">
            <a:spLocks noGrp="1"/>
          </p:cNvSpPr>
          <p:nvPr>
            <p:ph type="title"/>
          </p:nvPr>
        </p:nvSpPr>
        <p:spPr>
          <a:xfrm>
            <a:off x="1981200" y="2209800"/>
            <a:ext cx="529717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94460">
              <a:lnSpc>
                <a:spcPct val="100000"/>
              </a:lnSpc>
              <a:spcBef>
                <a:spcPts val="100"/>
              </a:spcBef>
            </a:pPr>
            <a:r>
              <a:rPr lang="en-US" sz="4000" b="1" spc="-10" dirty="0" smtClean="0"/>
              <a:t>Consumer     				Percept</a:t>
            </a:r>
            <a:r>
              <a:rPr sz="4000" b="1" spc="-5" dirty="0" smtClean="0"/>
              <a:t>ion</a:t>
            </a:r>
            <a:endParaRPr sz="40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3060" y="497840"/>
            <a:ext cx="58978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Subliminal</a:t>
            </a:r>
            <a:r>
              <a:rPr spc="-30" dirty="0"/>
              <a:t> </a:t>
            </a:r>
            <a:r>
              <a:rPr spc="-5" dirty="0"/>
              <a:t>Perception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919084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Stimuli </a:t>
            </a:r>
            <a:r>
              <a:rPr sz="3200" b="1" dirty="0">
                <a:latin typeface="Arial"/>
                <a:cs typeface="Arial"/>
              </a:rPr>
              <a:t>that are too weak or too brief </a:t>
            </a:r>
            <a:r>
              <a:rPr sz="3200" b="1" spc="-5" dirty="0">
                <a:latin typeface="Arial"/>
                <a:cs typeface="Arial"/>
              </a:rPr>
              <a:t>to  be </a:t>
            </a:r>
            <a:r>
              <a:rPr sz="3200" b="1" dirty="0">
                <a:latin typeface="Arial"/>
                <a:cs typeface="Arial"/>
              </a:rPr>
              <a:t>consciously seen or heard may </a:t>
            </a:r>
            <a:r>
              <a:rPr sz="3200" b="1" spc="-5" dirty="0">
                <a:latin typeface="Arial"/>
                <a:cs typeface="Arial"/>
              </a:rPr>
              <a:t>be  strong enough </a:t>
            </a:r>
            <a:r>
              <a:rPr sz="3200" b="1" dirty="0">
                <a:latin typeface="Arial"/>
                <a:cs typeface="Arial"/>
              </a:rPr>
              <a:t>to be perceived by one  </a:t>
            </a:r>
            <a:r>
              <a:rPr sz="3200" b="1" spc="-5" dirty="0">
                <a:latin typeface="Arial"/>
                <a:cs typeface="Arial"/>
              </a:rPr>
              <a:t>or </a:t>
            </a:r>
            <a:r>
              <a:rPr sz="3200" b="1" dirty="0">
                <a:latin typeface="Arial"/>
                <a:cs typeface="Arial"/>
              </a:rPr>
              <a:t>more receptor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cells.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9680" y="163829"/>
            <a:ext cx="664464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6280" marR="5080" indent="-1973580">
              <a:lnSpc>
                <a:spcPct val="100000"/>
              </a:lnSpc>
              <a:spcBef>
                <a:spcPts val="100"/>
              </a:spcBef>
            </a:pPr>
            <a:r>
              <a:rPr dirty="0"/>
              <a:t>Is </a:t>
            </a:r>
            <a:r>
              <a:rPr spc="-5" dirty="0"/>
              <a:t>Subliminal Persuasion  Effective?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742555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6449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Extensive research has shown no  evidence that subliminal advertising  can cause behavior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changes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Some </a:t>
            </a:r>
            <a:r>
              <a:rPr sz="3200" b="1" dirty="0">
                <a:latin typeface="Arial"/>
                <a:cs typeface="Arial"/>
              </a:rPr>
              <a:t>evidence that subliminal stimuli  may influence affective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reactions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4039" y="528320"/>
            <a:ext cx="49701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latin typeface="Arial"/>
                <a:cs typeface="Arial"/>
              </a:rPr>
              <a:t>Aspects </a:t>
            </a:r>
            <a:r>
              <a:rPr sz="4000" b="0" spc="-5" dirty="0">
                <a:latin typeface="Arial"/>
                <a:cs typeface="Arial"/>
              </a:rPr>
              <a:t>of</a:t>
            </a:r>
            <a:r>
              <a:rPr sz="4000" b="0" spc="-45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Perception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84530" y="2016760"/>
            <a:ext cx="6936740" cy="3716020"/>
            <a:chOff x="684530" y="2016760"/>
            <a:chExt cx="6936740" cy="3716020"/>
          </a:xfrm>
        </p:grpSpPr>
        <p:sp>
          <p:nvSpPr>
            <p:cNvPr id="4" name="object 4"/>
            <p:cNvSpPr/>
            <p:nvPr/>
          </p:nvSpPr>
          <p:spPr>
            <a:xfrm>
              <a:off x="684530" y="2016759"/>
              <a:ext cx="3458210" cy="29209"/>
            </a:xfrm>
            <a:custGeom>
              <a:avLst/>
              <a:gdLst/>
              <a:ahLst/>
              <a:cxnLst/>
              <a:rect l="l" t="t" r="r" b="b"/>
              <a:pathLst>
                <a:path w="3458210" h="29210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29210"/>
                  </a:lnTo>
                  <a:lnTo>
                    <a:pt x="3458210" y="2921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4530" y="2045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4530" y="2061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4530" y="2076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4530" y="2091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4530" y="2105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4530" y="2120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4530" y="2136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4530" y="2151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4530" y="2165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4530" y="2180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4530" y="2195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4530" y="2211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4530" y="2225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4530" y="2240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84530" y="2255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84530" y="227076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84530" y="22847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84530" y="2299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4530" y="2315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4530" y="23304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4530" y="23444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84530" y="2359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84530" y="2374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84530" y="2390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84530" y="2405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84530" y="2419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84530" y="2434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4530" y="2449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84530" y="24650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84530" y="248031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84530" y="2494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84530" y="2509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84530" y="25247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84530" y="254000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84530" y="2553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84530" y="2569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84530" y="2584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84530" y="2599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4530" y="2613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4530" y="2628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4530" y="2644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4530" y="2659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4530" y="2673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84530" y="2688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84530" y="2703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84530" y="2719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84530" y="2733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84530" y="2748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84530" y="2763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84530" y="2778759"/>
              <a:ext cx="3458210" cy="29209"/>
            </a:xfrm>
            <a:custGeom>
              <a:avLst/>
              <a:gdLst/>
              <a:ahLst/>
              <a:cxnLst/>
              <a:rect l="l" t="t" r="r" b="b"/>
              <a:pathLst>
                <a:path w="3458210" h="2921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0" y="29210"/>
                  </a:lnTo>
                  <a:lnTo>
                    <a:pt x="3458210" y="2921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84530" y="2807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84530" y="2823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84530" y="28384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84530" y="28524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4530" y="2867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84530" y="2882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84530" y="2898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84530" y="2913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84530" y="2927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4530" y="2942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2957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973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4530" y="2987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84530" y="3002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84530" y="3017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84530" y="30327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84530" y="304800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84530" y="3061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84530" y="3077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84530" y="3092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84530" y="3107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84530" y="3121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84530" y="3136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84530" y="3152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84530" y="3167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84530" y="3181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84530" y="3196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84530" y="3211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84530" y="3227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84530" y="3241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388870" y="3255009"/>
              <a:ext cx="3456940" cy="30480"/>
            </a:xfrm>
            <a:custGeom>
              <a:avLst/>
              <a:gdLst/>
              <a:ahLst/>
              <a:cxnLst/>
              <a:rect l="l" t="t" r="r" b="b"/>
              <a:pathLst>
                <a:path w="3456940" h="3047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6940" y="3048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388869" y="328549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388869" y="32994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388869" y="331470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388869" y="332994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388869" y="334518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388869" y="33591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388869" y="337439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388869" y="33896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388869" y="340487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388869" y="341884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388869" y="343408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388869" y="34493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388869" y="346456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388869" y="34785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388869" y="349377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388869" y="350901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388869" y="352425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388869" y="35382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388869" y="35534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388869" y="356870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388869" y="358394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388869" y="359918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388869" y="36131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388869" y="362839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388869" y="36436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388869" y="365887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388869" y="3672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388869" y="368808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388869" y="37033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388869" y="37185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388869" y="373380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388869" y="374777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388869" y="376301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388869" y="37782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388869" y="379348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388869" y="38074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388869" y="382270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388869" y="3837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388869" y="385318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388869" y="38671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388869" y="3882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388869" y="38976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388869" y="391287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388869" y="3926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388869" y="394208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388869" y="39573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388869" y="397256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388869" y="39865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388869" y="400177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388870" y="4017009"/>
              <a:ext cx="3456940" cy="29209"/>
            </a:xfrm>
            <a:custGeom>
              <a:avLst/>
              <a:gdLst/>
              <a:ahLst/>
              <a:cxnLst/>
              <a:rect l="l" t="t" r="r" b="b"/>
              <a:pathLst>
                <a:path w="3456940" h="29210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29210"/>
                  </a:lnTo>
                  <a:lnTo>
                    <a:pt x="3456940" y="2921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2388869" y="40462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388869" y="40614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388869" y="407670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388869" y="409193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388869" y="410591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388869" y="41211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388869" y="4136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388869" y="41516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388869" y="416687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388869" y="4180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388869" y="419608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388869" y="42113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2388869" y="422656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2388869" y="42405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388869" y="425577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388869" y="427101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2388869" y="42862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2388869" y="430148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388869" y="43154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388869" y="433070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388869" y="4345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388869" y="436118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388869" y="43751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2388869" y="4390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2388869" y="44056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2388869" y="442087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2388869" y="4434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2388869" y="445008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2388869" y="44653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2388869" y="448056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4163060" y="4493259"/>
              <a:ext cx="3458210" cy="30480"/>
            </a:xfrm>
            <a:custGeom>
              <a:avLst/>
              <a:gdLst/>
              <a:ahLst/>
              <a:cxnLst/>
              <a:rect l="l" t="t" r="r" b="b"/>
              <a:pathLst>
                <a:path w="3458209" h="3047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8210" y="3048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163059" y="4523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163059" y="45377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163059" y="45529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4163059" y="4568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4163059" y="458343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4163059" y="45974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4163059" y="4612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4163059" y="46278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4163059" y="464312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4163059" y="4657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4163059" y="46723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4163059" y="46875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4163059" y="47028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4163059" y="47180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4163059" y="47320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4163059" y="47472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4163059" y="47625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4163059" y="4777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4163059" y="47917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4163059" y="48069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163059" y="4822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4163059" y="48374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4163059" y="48526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4163059" y="4866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163059" y="48818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4163059" y="48971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4163059" y="491236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4163059" y="49263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4163059" y="49415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4163059" y="49568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4163059" y="49720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4163059" y="49860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4163059" y="50012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4163059" y="50165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4163059" y="5031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4163059" y="50457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4163059" y="50609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4163059" y="5076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4163059" y="509143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4163059" y="51054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4163059" y="5120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4163059" y="51358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4163059" y="515112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4163059" y="5165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4163059" y="51803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4163059" y="51955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4163059" y="521081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4163059" y="52247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4163059" y="52400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4163060" y="5255260"/>
              <a:ext cx="3458210" cy="30480"/>
            </a:xfrm>
            <a:custGeom>
              <a:avLst/>
              <a:gdLst/>
              <a:ahLst/>
              <a:cxnLst/>
              <a:rect l="l" t="t" r="r" b="b"/>
              <a:pathLst>
                <a:path w="3458209" h="3047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8210" y="3048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4163059" y="5285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4163059" y="52997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4163059" y="53149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4163059" y="5330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4163059" y="53454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4163059" y="536066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4163059" y="5374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4163059" y="53898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4163059" y="54051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4163059" y="542036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4163059" y="54343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4163059" y="5449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4163059" y="54648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4163059" y="54800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4163059" y="54940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4163059" y="55092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4163059" y="55245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4163059" y="5539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4163059" y="55537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4163059" y="55689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4163059" y="5584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4163059" y="559943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4163059" y="56134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4163059" y="5628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4163059" y="56438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4163059" y="565911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4163059" y="5673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4163059" y="56883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4163059" y="5703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4163059" y="571881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47" name="object 247"/>
          <p:cNvGraphicFramePr>
            <a:graphicFrameLocks noGrp="1"/>
          </p:cNvGraphicFramePr>
          <p:nvPr/>
        </p:nvGraphicFramePr>
        <p:xfrm>
          <a:off x="681127" y="2013357"/>
          <a:ext cx="6934199" cy="371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70"/>
                <a:gridCol w="1764030"/>
                <a:gridCol w="1692910"/>
                <a:gridCol w="1774189"/>
              </a:tblGrid>
              <a:tr h="1238250">
                <a:tc gridSpan="2"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38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57150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Organization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82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Interpretation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4039" y="528320"/>
            <a:ext cx="49701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latin typeface="Arial"/>
                <a:cs typeface="Arial"/>
              </a:rPr>
              <a:t>Aspects </a:t>
            </a:r>
            <a:r>
              <a:rPr sz="4000" b="0" spc="-5" dirty="0">
                <a:latin typeface="Arial"/>
                <a:cs typeface="Arial"/>
              </a:rPr>
              <a:t>of</a:t>
            </a:r>
            <a:r>
              <a:rPr sz="4000" b="0" spc="-45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Perception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84530" y="2016760"/>
            <a:ext cx="3458210" cy="1239520"/>
            <a:chOff x="684530" y="2016760"/>
            <a:chExt cx="3458210" cy="1239520"/>
          </a:xfrm>
        </p:grpSpPr>
        <p:sp>
          <p:nvSpPr>
            <p:cNvPr id="4" name="object 4"/>
            <p:cNvSpPr/>
            <p:nvPr/>
          </p:nvSpPr>
          <p:spPr>
            <a:xfrm>
              <a:off x="684530" y="2016759"/>
              <a:ext cx="3458210" cy="29209"/>
            </a:xfrm>
            <a:custGeom>
              <a:avLst/>
              <a:gdLst/>
              <a:ahLst/>
              <a:cxnLst/>
              <a:rect l="l" t="t" r="r" b="b"/>
              <a:pathLst>
                <a:path w="3458210" h="29210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29210"/>
                  </a:lnTo>
                  <a:lnTo>
                    <a:pt x="3458210" y="2921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4530" y="2045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4530" y="2061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4530" y="2076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4530" y="2091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4530" y="2105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4530" y="2120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4530" y="2136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4530" y="2151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4530" y="2165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4530" y="2180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4530" y="2195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4530" y="2211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4530" y="2225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4530" y="2240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84530" y="2255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84530" y="227076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84530" y="22847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84530" y="2299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4530" y="2315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4530" y="23304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4530" y="23444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84530" y="2359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84530" y="2374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84530" y="2390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84530" y="2405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84530" y="2419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84530" y="2434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4530" y="2449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84530" y="24650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84530" y="248031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84530" y="2494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84530" y="2509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84530" y="25247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84530" y="254000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84530" y="2553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84530" y="2569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84530" y="2584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84530" y="2599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4530" y="2613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4530" y="2628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4530" y="2644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4530" y="2659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4530" y="2673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84530" y="2688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84530" y="2703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84530" y="2719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84530" y="2733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84530" y="2748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84530" y="2763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84530" y="2778759"/>
              <a:ext cx="3458210" cy="29209"/>
            </a:xfrm>
            <a:custGeom>
              <a:avLst/>
              <a:gdLst/>
              <a:ahLst/>
              <a:cxnLst/>
              <a:rect l="l" t="t" r="r" b="b"/>
              <a:pathLst>
                <a:path w="3458210" h="2921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0" y="29210"/>
                  </a:lnTo>
                  <a:lnTo>
                    <a:pt x="3458210" y="2921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84530" y="2807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84530" y="2823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84530" y="28384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84530" y="28524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4530" y="2867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84530" y="2882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84530" y="2898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84530" y="2913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84530" y="2927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4530" y="2942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2957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973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4530" y="2987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84530" y="3002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84530" y="3017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84530" y="30327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84530" y="304800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84530" y="3061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84530" y="3077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84530" y="3092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84530" y="3107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84530" y="3121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84530" y="3136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84530" y="3152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84530" y="3167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84530" y="3181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84530" y="3196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84530" y="3211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84530" y="3227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84530" y="3241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681127" y="2013357"/>
          <a:ext cx="6934199" cy="371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70"/>
                <a:gridCol w="1764030"/>
                <a:gridCol w="1692910"/>
                <a:gridCol w="1774189"/>
              </a:tblGrid>
              <a:tr h="1238250">
                <a:tc gridSpan="2"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38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57150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Organization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82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Interpretation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750" y="497840"/>
            <a:ext cx="552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2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591309"/>
            <a:ext cx="7839709" cy="418972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4965" marR="5080" indent="-342900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Consumers subconsciously are selective </a:t>
            </a:r>
            <a:r>
              <a:rPr sz="2800" b="1" dirty="0">
                <a:latin typeface="Arial"/>
                <a:cs typeface="Arial"/>
              </a:rPr>
              <a:t>as  </a:t>
            </a:r>
            <a:r>
              <a:rPr sz="2800" b="1" spc="-5" dirty="0">
                <a:latin typeface="Arial"/>
                <a:cs typeface="Arial"/>
              </a:rPr>
              <a:t>to </a:t>
            </a:r>
            <a:r>
              <a:rPr sz="2800" b="1" spc="-10" dirty="0">
                <a:latin typeface="Arial"/>
                <a:cs typeface="Arial"/>
              </a:rPr>
              <a:t>what </a:t>
            </a:r>
            <a:r>
              <a:rPr sz="2800" b="1" spc="-5" dirty="0">
                <a:latin typeface="Arial"/>
                <a:cs typeface="Arial"/>
              </a:rPr>
              <a:t>they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perceive.</a:t>
            </a:r>
            <a:endParaRPr sz="2800">
              <a:latin typeface="Arial"/>
              <a:cs typeface="Arial"/>
            </a:endParaRPr>
          </a:p>
          <a:p>
            <a:pPr marL="354965" marR="897890" indent="-342900">
              <a:lnSpc>
                <a:spcPts val="302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Stimuli </a:t>
            </a:r>
            <a:r>
              <a:rPr sz="2800" b="1" dirty="0">
                <a:latin typeface="Arial"/>
                <a:cs typeface="Arial"/>
              </a:rPr>
              <a:t>selected </a:t>
            </a:r>
            <a:r>
              <a:rPr sz="2800" b="1" spc="-5" dirty="0">
                <a:latin typeface="Arial"/>
                <a:cs typeface="Arial"/>
              </a:rPr>
              <a:t>depends </a:t>
            </a:r>
            <a:r>
              <a:rPr sz="2800" b="1" spc="-10" dirty="0">
                <a:latin typeface="Arial"/>
                <a:cs typeface="Arial"/>
              </a:rPr>
              <a:t>on </a:t>
            </a:r>
            <a:r>
              <a:rPr sz="2800" b="1" spc="-5" dirty="0">
                <a:latin typeface="Arial"/>
                <a:cs typeface="Arial"/>
              </a:rPr>
              <a:t>two major  factors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Consumers’ previous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experience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Consumers’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motives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Selection depends </a:t>
            </a:r>
            <a:r>
              <a:rPr sz="2800" b="1" spc="-10" dirty="0">
                <a:latin typeface="Arial"/>
                <a:cs typeface="Arial"/>
              </a:rPr>
              <a:t>on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Nature of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stimulus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Expectations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Motives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4330" y="497840"/>
            <a:ext cx="58953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Discussion</a:t>
            </a:r>
            <a:r>
              <a:rPr spc="-40" dirty="0"/>
              <a:t> </a:t>
            </a:r>
            <a:r>
              <a:rPr spc="-5" dirty="0"/>
              <a:t>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515859" cy="207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87094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What marketing </a:t>
            </a:r>
            <a:r>
              <a:rPr sz="3200" b="1" spc="-5" dirty="0">
                <a:latin typeface="Arial"/>
                <a:cs typeface="Arial"/>
              </a:rPr>
              <a:t>stimuli </a:t>
            </a:r>
            <a:r>
              <a:rPr sz="3200" b="1" dirty="0">
                <a:latin typeface="Arial"/>
                <a:cs typeface="Arial"/>
              </a:rPr>
              <a:t>do you  remember </a:t>
            </a:r>
            <a:r>
              <a:rPr sz="3200" b="1" spc="-5" dirty="0">
                <a:latin typeface="Arial"/>
                <a:cs typeface="Arial"/>
              </a:rPr>
              <a:t>from </a:t>
            </a:r>
            <a:r>
              <a:rPr sz="3200" b="1" dirty="0">
                <a:latin typeface="Arial"/>
                <a:cs typeface="Arial"/>
              </a:rPr>
              <a:t>your day so</a:t>
            </a:r>
            <a:r>
              <a:rPr sz="3200" b="1" spc="-7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far?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Why do you </a:t>
            </a:r>
            <a:r>
              <a:rPr sz="3200" b="1" spc="-5" dirty="0">
                <a:latin typeface="Arial"/>
                <a:cs typeface="Arial"/>
              </a:rPr>
              <a:t>think </a:t>
            </a:r>
            <a:r>
              <a:rPr sz="3200" b="1" dirty="0">
                <a:latin typeface="Arial"/>
                <a:cs typeface="Arial"/>
              </a:rPr>
              <a:t>you selected these  </a:t>
            </a:r>
            <a:r>
              <a:rPr sz="3200" b="1" spc="-5" dirty="0">
                <a:latin typeface="Arial"/>
                <a:cs typeface="Arial"/>
              </a:rPr>
              <a:t>stimuli to </a:t>
            </a:r>
            <a:r>
              <a:rPr sz="3200" b="1" dirty="0">
                <a:latin typeface="Arial"/>
                <a:cs typeface="Arial"/>
              </a:rPr>
              <a:t>perceive and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remember?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750" y="497840"/>
            <a:ext cx="552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2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3833495" cy="2341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2667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Consumers </a:t>
            </a:r>
            <a:r>
              <a:rPr sz="2800" b="1" dirty="0">
                <a:latin typeface="Arial"/>
                <a:cs typeface="Arial"/>
              </a:rPr>
              <a:t>seek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out  messages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which: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Are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pleasant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They can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sympathize</a:t>
            </a:r>
            <a:endParaRPr sz="2400">
              <a:latin typeface="Arial"/>
              <a:cs typeface="Arial"/>
            </a:endParaRPr>
          </a:p>
          <a:p>
            <a:pPr marL="755650" marR="51308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b="1" spc="-10" dirty="0">
                <a:latin typeface="Arial"/>
                <a:cs typeface="Arial"/>
              </a:rPr>
              <a:t>Reassure </a:t>
            </a:r>
            <a:r>
              <a:rPr sz="2400" b="1" spc="-5" dirty="0">
                <a:latin typeface="Arial"/>
                <a:cs typeface="Arial"/>
              </a:rPr>
              <a:t>them </a:t>
            </a:r>
            <a:r>
              <a:rPr sz="2400" b="1" dirty="0">
                <a:latin typeface="Arial"/>
                <a:cs typeface="Arial"/>
              </a:rPr>
              <a:t>of  </a:t>
            </a:r>
            <a:r>
              <a:rPr sz="2400" b="1" spc="-5" dirty="0">
                <a:latin typeface="Arial"/>
                <a:cs typeface="Arial"/>
              </a:rPr>
              <a:t>good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purchases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4665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Concepts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203835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o</a:t>
            </a:r>
            <a:r>
              <a:rPr sz="2800" b="1" spc="-10" dirty="0">
                <a:latin typeface="Arial"/>
                <a:cs typeface="Arial"/>
              </a:rPr>
              <a:t>s</a:t>
            </a:r>
            <a:r>
              <a:rPr sz="2800" b="1" dirty="0">
                <a:latin typeface="Arial"/>
                <a:cs typeface="Arial"/>
              </a:rPr>
              <a:t>u</a:t>
            </a:r>
            <a:r>
              <a:rPr sz="2800" b="1" spc="-5" dirty="0">
                <a:latin typeface="Arial"/>
                <a:cs typeface="Arial"/>
              </a:rPr>
              <a:t>re</a:t>
            </a:r>
            <a:endParaRPr sz="2800">
              <a:latin typeface="Arial"/>
              <a:cs typeface="Arial"/>
            </a:endParaRPr>
          </a:p>
          <a:p>
            <a:pPr marL="432434" marR="26162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5" dirty="0">
                <a:latin typeface="Arial"/>
                <a:cs typeface="Arial"/>
              </a:rPr>
              <a:t>tt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15" dirty="0">
                <a:latin typeface="Arial"/>
                <a:cs typeface="Arial"/>
              </a:rPr>
              <a:t>n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dirty="0">
                <a:latin typeface="Arial"/>
                <a:cs typeface="Arial"/>
              </a:rPr>
              <a:t>ion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Defense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Blocking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750" y="497840"/>
            <a:ext cx="552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2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90159" y="5371494"/>
            <a:ext cx="2117725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b="1" dirty="0">
                <a:latin typeface="Arial"/>
                <a:cs typeface="Arial"/>
              </a:rPr>
              <a:t>and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medium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269" y="5616604"/>
            <a:ext cx="150495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6169" y="5636924"/>
            <a:ext cx="1842135" cy="849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Blocking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3559175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30099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Heightened  awareness when  stimuli meet their  needs</a:t>
            </a:r>
            <a:endParaRPr sz="2800">
              <a:latin typeface="Arial"/>
              <a:cs typeface="Arial"/>
            </a:endParaRPr>
          </a:p>
          <a:p>
            <a:pPr marL="302260" marR="5080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Consumers prefer  different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messages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372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Concepts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203835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o</a:t>
            </a:r>
            <a:r>
              <a:rPr sz="2800" b="1" spc="-10" dirty="0">
                <a:latin typeface="Arial"/>
                <a:cs typeface="Arial"/>
              </a:rPr>
              <a:t>s</a:t>
            </a:r>
            <a:r>
              <a:rPr sz="2800" b="1" dirty="0">
                <a:latin typeface="Arial"/>
                <a:cs typeface="Arial"/>
              </a:rPr>
              <a:t>u</a:t>
            </a:r>
            <a:r>
              <a:rPr sz="2800" b="1" spc="-5" dirty="0">
                <a:latin typeface="Arial"/>
                <a:cs typeface="Arial"/>
              </a:rPr>
              <a:t>re</a:t>
            </a:r>
            <a:endParaRPr sz="2800">
              <a:latin typeface="Arial"/>
              <a:cs typeface="Arial"/>
            </a:endParaRPr>
          </a:p>
          <a:p>
            <a:pPr marL="432434" marR="26162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5" dirty="0">
                <a:latin typeface="Arial"/>
                <a:cs typeface="Arial"/>
              </a:rPr>
              <a:t>tt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15" dirty="0">
                <a:latin typeface="Arial"/>
                <a:cs typeface="Arial"/>
              </a:rPr>
              <a:t>n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dirty="0">
                <a:latin typeface="Arial"/>
                <a:cs typeface="Arial"/>
              </a:rPr>
              <a:t>ion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Defense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750" y="497840"/>
            <a:ext cx="552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2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3269" y="5616604"/>
            <a:ext cx="150495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6169" y="5636924"/>
            <a:ext cx="1842135" cy="849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Blocking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320103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Screening </a:t>
            </a:r>
            <a:r>
              <a:rPr sz="2800" b="1" spc="-10" dirty="0">
                <a:latin typeface="Arial"/>
                <a:cs typeface="Arial"/>
              </a:rPr>
              <a:t>out </a:t>
            </a:r>
            <a:r>
              <a:rPr sz="2800" b="1" dirty="0">
                <a:latin typeface="Arial"/>
                <a:cs typeface="Arial"/>
              </a:rPr>
              <a:t>of  </a:t>
            </a:r>
            <a:r>
              <a:rPr sz="2800" b="1" spc="-5" dirty="0">
                <a:latin typeface="Arial"/>
                <a:cs typeface="Arial"/>
              </a:rPr>
              <a:t>stimuli which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are  threatening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372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Concepts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203835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o</a:t>
            </a:r>
            <a:r>
              <a:rPr sz="2800" b="1" spc="-10" dirty="0">
                <a:latin typeface="Arial"/>
                <a:cs typeface="Arial"/>
              </a:rPr>
              <a:t>s</a:t>
            </a:r>
            <a:r>
              <a:rPr sz="2800" b="1" dirty="0">
                <a:latin typeface="Arial"/>
                <a:cs typeface="Arial"/>
              </a:rPr>
              <a:t>u</a:t>
            </a:r>
            <a:r>
              <a:rPr sz="2800" b="1" spc="-5" dirty="0">
                <a:latin typeface="Arial"/>
                <a:cs typeface="Arial"/>
              </a:rPr>
              <a:t>re</a:t>
            </a:r>
            <a:endParaRPr sz="2800">
              <a:latin typeface="Arial"/>
              <a:cs typeface="Arial"/>
            </a:endParaRPr>
          </a:p>
          <a:p>
            <a:pPr marL="432434" marR="26162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5" dirty="0">
                <a:latin typeface="Arial"/>
                <a:cs typeface="Arial"/>
              </a:rPr>
              <a:t>tt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15" dirty="0">
                <a:latin typeface="Arial"/>
                <a:cs typeface="Arial"/>
              </a:rPr>
              <a:t>n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dirty="0">
                <a:latin typeface="Arial"/>
                <a:cs typeface="Arial"/>
              </a:rPr>
              <a:t>ion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Defense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750" y="497840"/>
            <a:ext cx="552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2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3296920" cy="203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Consumers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avoid  being </a:t>
            </a:r>
            <a:r>
              <a:rPr sz="2800" b="1" spc="-10" dirty="0">
                <a:latin typeface="Arial"/>
                <a:cs typeface="Arial"/>
              </a:rPr>
              <a:t>bombarded  </a:t>
            </a:r>
            <a:r>
              <a:rPr sz="2800" b="1" dirty="0">
                <a:latin typeface="Arial"/>
                <a:cs typeface="Arial"/>
              </a:rPr>
              <a:t>by:</a:t>
            </a:r>
            <a:endParaRPr sz="2800">
              <a:latin typeface="Arial"/>
              <a:cs typeface="Arial"/>
            </a:endParaRPr>
          </a:p>
          <a:p>
            <a:pPr marL="755650" lvl="1" indent="-285750" algn="just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Tuning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out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TiVo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4665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Concepts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203835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o</a:t>
            </a:r>
            <a:r>
              <a:rPr sz="2800" b="1" spc="-10" dirty="0">
                <a:latin typeface="Arial"/>
                <a:cs typeface="Arial"/>
              </a:rPr>
              <a:t>s</a:t>
            </a:r>
            <a:r>
              <a:rPr sz="2800" b="1" dirty="0">
                <a:latin typeface="Arial"/>
                <a:cs typeface="Arial"/>
              </a:rPr>
              <a:t>u</a:t>
            </a:r>
            <a:r>
              <a:rPr sz="2800" b="1" spc="-5" dirty="0">
                <a:latin typeface="Arial"/>
                <a:cs typeface="Arial"/>
              </a:rPr>
              <a:t>re</a:t>
            </a:r>
            <a:endParaRPr sz="2800">
              <a:latin typeface="Arial"/>
              <a:cs typeface="Arial"/>
            </a:endParaRPr>
          </a:p>
          <a:p>
            <a:pPr marL="432434" marR="26162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5" dirty="0">
                <a:latin typeface="Arial"/>
                <a:cs typeface="Arial"/>
              </a:rPr>
              <a:t>tt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15" dirty="0">
                <a:latin typeface="Arial"/>
                <a:cs typeface="Arial"/>
              </a:rPr>
              <a:t>n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dirty="0">
                <a:latin typeface="Arial"/>
                <a:cs typeface="Arial"/>
              </a:rPr>
              <a:t>ion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Defense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Blocking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529" y="497840"/>
            <a:ext cx="42189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</a:t>
            </a:r>
            <a:r>
              <a:rPr spc="-40" dirty="0"/>
              <a:t> </a:t>
            </a:r>
            <a:r>
              <a:rPr spc="-5" dirty="0"/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532890"/>
            <a:ext cx="4892675" cy="27495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Elements </a:t>
            </a:r>
            <a:r>
              <a:rPr sz="3200" b="1" dirty="0">
                <a:latin typeface="Arial"/>
                <a:cs typeface="Arial"/>
              </a:rPr>
              <a:t>of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Perception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Aspects </a:t>
            </a:r>
            <a:r>
              <a:rPr sz="3200" b="1" spc="-5" dirty="0">
                <a:latin typeface="Arial"/>
                <a:cs typeface="Arial"/>
              </a:rPr>
              <a:t>of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Perception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Selection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Organization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Interpretation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4039" y="528320"/>
            <a:ext cx="49701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latin typeface="Arial"/>
                <a:cs typeface="Arial"/>
              </a:rPr>
              <a:t>Aspects </a:t>
            </a:r>
            <a:r>
              <a:rPr sz="4000" b="0" spc="-5" dirty="0">
                <a:latin typeface="Arial"/>
                <a:cs typeface="Arial"/>
              </a:rPr>
              <a:t>of</a:t>
            </a:r>
            <a:r>
              <a:rPr sz="4000" b="0" spc="-45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Perception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88870" y="3255009"/>
            <a:ext cx="3456940" cy="1239520"/>
            <a:chOff x="2388870" y="3255009"/>
            <a:chExt cx="3456940" cy="1239520"/>
          </a:xfrm>
        </p:grpSpPr>
        <p:sp>
          <p:nvSpPr>
            <p:cNvPr id="4" name="object 4"/>
            <p:cNvSpPr/>
            <p:nvPr/>
          </p:nvSpPr>
          <p:spPr>
            <a:xfrm>
              <a:off x="2388870" y="3255009"/>
              <a:ext cx="3456940" cy="30480"/>
            </a:xfrm>
            <a:custGeom>
              <a:avLst/>
              <a:gdLst/>
              <a:ahLst/>
              <a:cxnLst/>
              <a:rect l="l" t="t" r="r" b="b"/>
              <a:pathLst>
                <a:path w="3456940" h="3047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6940" y="3048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88870" y="328548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88870" y="32994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88870" y="331469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88870" y="3329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88870" y="334517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88870" y="33591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88870" y="3374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88870" y="33896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88870" y="340486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88870" y="3418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88870" y="343407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88870" y="34493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88870" y="346455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88870" y="34785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88870" y="349376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88870" y="350900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88870" y="352424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88870" y="35382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88870" y="35534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88870" y="356869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88870" y="3583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88870" y="359917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88870" y="36131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88870" y="3628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88870" y="36436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88870" y="365886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88870" y="3672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88870" y="368807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88870" y="37033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88870" y="37185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88870" y="373379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88870" y="374776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388870" y="376300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88870" y="37782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88870" y="379348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88870" y="38074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88870" y="382269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388870" y="3837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88870" y="385317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388870" y="38671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88870" y="3882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388870" y="38976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388870" y="391286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388870" y="3926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388870" y="394207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388870" y="39573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388870" y="397255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388870" y="39865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388870" y="400176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388870" y="4017009"/>
              <a:ext cx="3456940" cy="29209"/>
            </a:xfrm>
            <a:custGeom>
              <a:avLst/>
              <a:gdLst/>
              <a:ahLst/>
              <a:cxnLst/>
              <a:rect l="l" t="t" r="r" b="b"/>
              <a:pathLst>
                <a:path w="3456940" h="29210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29210"/>
                  </a:lnTo>
                  <a:lnTo>
                    <a:pt x="3456940" y="2921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388870" y="40462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388870" y="40614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388870" y="407669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388870" y="409193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388870" y="410590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388870" y="41211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388870" y="4136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388870" y="41516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388870" y="416686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388870" y="4180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388870" y="419607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388870" y="42113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388870" y="422655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388870" y="42405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388870" y="425576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388870" y="427100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388870" y="42862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388870" y="430148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388870" y="43154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388870" y="433069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388870" y="4345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388870" y="436117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388870" y="43751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388870" y="4390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388870" y="44056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388870" y="442086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388870" y="4434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388870" y="445007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388870" y="44653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388870" y="448055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681127" y="2013357"/>
          <a:ext cx="6934199" cy="371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70"/>
                <a:gridCol w="1764030"/>
                <a:gridCol w="1692910"/>
                <a:gridCol w="1774189"/>
              </a:tblGrid>
              <a:tr h="1238250">
                <a:tc gridSpan="2"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38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57150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Organization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82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Interpretation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1150" y="497840"/>
            <a:ext cx="34417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4144010" cy="386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People tend </a:t>
            </a:r>
            <a:r>
              <a:rPr sz="2800" b="1" dirty="0">
                <a:latin typeface="Arial"/>
                <a:cs typeface="Arial"/>
              </a:rPr>
              <a:t>to  </a:t>
            </a:r>
            <a:r>
              <a:rPr sz="2800" b="1" spc="-5" dirty="0">
                <a:latin typeface="Arial"/>
                <a:cs typeface="Arial"/>
              </a:rPr>
              <a:t>organize perceptions  </a:t>
            </a:r>
            <a:r>
              <a:rPr sz="2800" b="1" dirty="0">
                <a:latin typeface="Arial"/>
                <a:cs typeface="Arial"/>
              </a:rPr>
              <a:t>into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figure-and-ground  relationships.</a:t>
            </a:r>
            <a:endParaRPr sz="2800">
              <a:latin typeface="Arial"/>
              <a:cs typeface="Arial"/>
            </a:endParaRPr>
          </a:p>
          <a:p>
            <a:pPr marL="302260" marR="161290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The ground </a:t>
            </a:r>
            <a:r>
              <a:rPr sz="2800" b="1" dirty="0">
                <a:latin typeface="Arial"/>
                <a:cs typeface="Arial"/>
              </a:rPr>
              <a:t>is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usually  </a:t>
            </a:r>
            <a:r>
              <a:rPr sz="2800" b="1" dirty="0">
                <a:latin typeface="Arial"/>
                <a:cs typeface="Arial"/>
              </a:rPr>
              <a:t>hazy.</a:t>
            </a:r>
            <a:endParaRPr sz="2800">
              <a:latin typeface="Arial"/>
              <a:cs typeface="Arial"/>
            </a:endParaRPr>
          </a:p>
          <a:p>
            <a:pPr marL="302260" marR="59690" indent="-289560">
              <a:lnSpc>
                <a:spcPct val="999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Marketers usually  design </a:t>
            </a:r>
            <a:r>
              <a:rPr sz="2800" b="1" spc="5" dirty="0">
                <a:latin typeface="Arial"/>
                <a:cs typeface="Arial"/>
              </a:rPr>
              <a:t>so </a:t>
            </a:r>
            <a:r>
              <a:rPr sz="2800" b="1" spc="-5" dirty="0">
                <a:latin typeface="Arial"/>
                <a:cs typeface="Arial"/>
              </a:rPr>
              <a:t>the figure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is  the noticed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stimuli.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287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5" dirty="0">
                <a:solidFill>
                  <a:srgbClr val="333398"/>
                </a:solidFill>
                <a:latin typeface="Arial"/>
                <a:cs typeface="Arial"/>
              </a:rPr>
              <a:t>Principles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Figure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and  </a:t>
            </a:r>
            <a:r>
              <a:rPr sz="2800" b="1" spc="-10" dirty="0">
                <a:latin typeface="Arial"/>
                <a:cs typeface="Arial"/>
              </a:rPr>
              <a:t>ground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Grouping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Closure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6460" y="415290"/>
            <a:ext cx="6795134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980" marR="5080" indent="-8128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Lacoste’s </a:t>
            </a:r>
            <a:r>
              <a:rPr sz="3600" b="0" dirty="0">
                <a:latin typeface="Arial"/>
                <a:cs typeface="Arial"/>
              </a:rPr>
              <a:t>campaign uses a very  plain </a:t>
            </a:r>
            <a:r>
              <a:rPr sz="3600" b="0" spc="-5" dirty="0">
                <a:latin typeface="Arial"/>
                <a:cs typeface="Arial"/>
              </a:rPr>
              <a:t>ground </a:t>
            </a:r>
            <a:r>
              <a:rPr sz="3600" b="0" dirty="0">
                <a:latin typeface="Arial"/>
                <a:cs typeface="Arial"/>
              </a:rPr>
              <a:t>so </a:t>
            </a:r>
            <a:r>
              <a:rPr sz="3600" b="0" spc="-5" dirty="0">
                <a:latin typeface="Arial"/>
                <a:cs typeface="Arial"/>
              </a:rPr>
              <a:t>the </a:t>
            </a:r>
            <a:r>
              <a:rPr sz="3600" b="0" dirty="0">
                <a:latin typeface="Arial"/>
                <a:cs typeface="Arial"/>
              </a:rPr>
              <a:t>symbol</a:t>
            </a:r>
            <a:r>
              <a:rPr sz="3600" b="0" spc="-7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really</a:t>
            </a:r>
            <a:endParaRPr sz="3600">
              <a:latin typeface="Arial"/>
              <a:cs typeface="Arial"/>
            </a:endParaRPr>
          </a:p>
          <a:p>
            <a:pPr marL="2726690">
              <a:lnSpc>
                <a:spcPct val="100000"/>
              </a:lnSpc>
            </a:pPr>
            <a:r>
              <a:rPr sz="3600" b="0" dirty="0">
                <a:latin typeface="Arial"/>
                <a:cs typeface="Arial"/>
              </a:rPr>
              <a:t>shows.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" y="2895600"/>
            <a:ext cx="4191000" cy="3143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48200" y="2819400"/>
            <a:ext cx="4191000" cy="3143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920127" y="757327"/>
            <a:ext cx="1000125" cy="847725"/>
            <a:chOff x="7920127" y="757327"/>
            <a:chExt cx="1000125" cy="847725"/>
          </a:xfrm>
        </p:grpSpPr>
        <p:sp>
          <p:nvSpPr>
            <p:cNvPr id="6" name="object 6"/>
            <p:cNvSpPr/>
            <p:nvPr/>
          </p:nvSpPr>
          <p:spPr>
            <a:xfrm>
              <a:off x="7924799" y="761999"/>
              <a:ext cx="990600" cy="838200"/>
            </a:xfrm>
            <a:custGeom>
              <a:avLst/>
              <a:gdLst/>
              <a:ahLst/>
              <a:cxnLst/>
              <a:rect l="l" t="t" r="r" b="b"/>
              <a:pathLst>
                <a:path w="990600" h="838200">
                  <a:moveTo>
                    <a:pt x="495300" y="0"/>
                  </a:moveTo>
                  <a:lnTo>
                    <a:pt x="444740" y="2167"/>
                  </a:lnTo>
                  <a:lnTo>
                    <a:pt x="395622" y="8527"/>
                  </a:lnTo>
                  <a:lnTo>
                    <a:pt x="348197" y="18869"/>
                  </a:lnTo>
                  <a:lnTo>
                    <a:pt x="302716" y="32980"/>
                  </a:lnTo>
                  <a:lnTo>
                    <a:pt x="259430" y="50648"/>
                  </a:lnTo>
                  <a:lnTo>
                    <a:pt x="218591" y="71660"/>
                  </a:lnTo>
                  <a:lnTo>
                    <a:pt x="180449" y="95806"/>
                  </a:lnTo>
                  <a:lnTo>
                    <a:pt x="145256" y="122872"/>
                  </a:lnTo>
                  <a:lnTo>
                    <a:pt x="113262" y="152647"/>
                  </a:lnTo>
                  <a:lnTo>
                    <a:pt x="84720" y="184918"/>
                  </a:lnTo>
                  <a:lnTo>
                    <a:pt x="59880" y="219474"/>
                  </a:lnTo>
                  <a:lnTo>
                    <a:pt x="38992" y="256103"/>
                  </a:lnTo>
                  <a:lnTo>
                    <a:pt x="22310" y="294592"/>
                  </a:lnTo>
                  <a:lnTo>
                    <a:pt x="10083" y="334729"/>
                  </a:lnTo>
                  <a:lnTo>
                    <a:pt x="2562" y="376302"/>
                  </a:lnTo>
                  <a:lnTo>
                    <a:pt x="0" y="419100"/>
                  </a:lnTo>
                  <a:lnTo>
                    <a:pt x="2562" y="461897"/>
                  </a:lnTo>
                  <a:lnTo>
                    <a:pt x="10083" y="503470"/>
                  </a:lnTo>
                  <a:lnTo>
                    <a:pt x="22310" y="543607"/>
                  </a:lnTo>
                  <a:lnTo>
                    <a:pt x="38992" y="582096"/>
                  </a:lnTo>
                  <a:lnTo>
                    <a:pt x="59880" y="618725"/>
                  </a:lnTo>
                  <a:lnTo>
                    <a:pt x="84720" y="653281"/>
                  </a:lnTo>
                  <a:lnTo>
                    <a:pt x="113262" y="685552"/>
                  </a:lnTo>
                  <a:lnTo>
                    <a:pt x="145256" y="715327"/>
                  </a:lnTo>
                  <a:lnTo>
                    <a:pt x="180449" y="742393"/>
                  </a:lnTo>
                  <a:lnTo>
                    <a:pt x="218591" y="766539"/>
                  </a:lnTo>
                  <a:lnTo>
                    <a:pt x="259430" y="787551"/>
                  </a:lnTo>
                  <a:lnTo>
                    <a:pt x="302716" y="805219"/>
                  </a:lnTo>
                  <a:lnTo>
                    <a:pt x="348197" y="819330"/>
                  </a:lnTo>
                  <a:lnTo>
                    <a:pt x="395622" y="829672"/>
                  </a:lnTo>
                  <a:lnTo>
                    <a:pt x="444740" y="836032"/>
                  </a:lnTo>
                  <a:lnTo>
                    <a:pt x="495300" y="838200"/>
                  </a:lnTo>
                  <a:lnTo>
                    <a:pt x="545859" y="836032"/>
                  </a:lnTo>
                  <a:lnTo>
                    <a:pt x="594977" y="829672"/>
                  </a:lnTo>
                  <a:lnTo>
                    <a:pt x="642402" y="819330"/>
                  </a:lnTo>
                  <a:lnTo>
                    <a:pt x="687883" y="805219"/>
                  </a:lnTo>
                  <a:lnTo>
                    <a:pt x="731169" y="787551"/>
                  </a:lnTo>
                  <a:lnTo>
                    <a:pt x="772008" y="766539"/>
                  </a:lnTo>
                  <a:lnTo>
                    <a:pt x="810150" y="742393"/>
                  </a:lnTo>
                  <a:lnTo>
                    <a:pt x="845343" y="715327"/>
                  </a:lnTo>
                  <a:lnTo>
                    <a:pt x="877337" y="685552"/>
                  </a:lnTo>
                  <a:lnTo>
                    <a:pt x="905879" y="653281"/>
                  </a:lnTo>
                  <a:lnTo>
                    <a:pt x="930719" y="618725"/>
                  </a:lnTo>
                  <a:lnTo>
                    <a:pt x="951607" y="582096"/>
                  </a:lnTo>
                  <a:lnTo>
                    <a:pt x="968289" y="543607"/>
                  </a:lnTo>
                  <a:lnTo>
                    <a:pt x="980516" y="503470"/>
                  </a:lnTo>
                  <a:lnTo>
                    <a:pt x="988037" y="461897"/>
                  </a:lnTo>
                  <a:lnTo>
                    <a:pt x="990600" y="419100"/>
                  </a:lnTo>
                  <a:lnTo>
                    <a:pt x="988037" y="376302"/>
                  </a:lnTo>
                  <a:lnTo>
                    <a:pt x="980516" y="334729"/>
                  </a:lnTo>
                  <a:lnTo>
                    <a:pt x="968289" y="294592"/>
                  </a:lnTo>
                  <a:lnTo>
                    <a:pt x="951607" y="256103"/>
                  </a:lnTo>
                  <a:lnTo>
                    <a:pt x="930719" y="219474"/>
                  </a:lnTo>
                  <a:lnTo>
                    <a:pt x="905879" y="184918"/>
                  </a:lnTo>
                  <a:lnTo>
                    <a:pt x="877337" y="152647"/>
                  </a:lnTo>
                  <a:lnTo>
                    <a:pt x="845343" y="122872"/>
                  </a:lnTo>
                  <a:lnTo>
                    <a:pt x="810150" y="95806"/>
                  </a:lnTo>
                  <a:lnTo>
                    <a:pt x="772008" y="71660"/>
                  </a:lnTo>
                  <a:lnTo>
                    <a:pt x="731169" y="50648"/>
                  </a:lnTo>
                  <a:lnTo>
                    <a:pt x="687883" y="32980"/>
                  </a:lnTo>
                  <a:lnTo>
                    <a:pt x="642402" y="18869"/>
                  </a:lnTo>
                  <a:lnTo>
                    <a:pt x="594977" y="8527"/>
                  </a:lnTo>
                  <a:lnTo>
                    <a:pt x="545859" y="2167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24799" y="761999"/>
              <a:ext cx="990600" cy="838200"/>
            </a:xfrm>
            <a:custGeom>
              <a:avLst/>
              <a:gdLst/>
              <a:ahLst/>
              <a:cxnLst/>
              <a:rect l="l" t="t" r="r" b="b"/>
              <a:pathLst>
                <a:path w="990600" h="838200">
                  <a:moveTo>
                    <a:pt x="495300" y="838200"/>
                  </a:moveTo>
                  <a:lnTo>
                    <a:pt x="444740" y="836032"/>
                  </a:lnTo>
                  <a:lnTo>
                    <a:pt x="395622" y="829672"/>
                  </a:lnTo>
                  <a:lnTo>
                    <a:pt x="348197" y="819330"/>
                  </a:lnTo>
                  <a:lnTo>
                    <a:pt x="302716" y="805219"/>
                  </a:lnTo>
                  <a:lnTo>
                    <a:pt x="259430" y="787551"/>
                  </a:lnTo>
                  <a:lnTo>
                    <a:pt x="218591" y="766539"/>
                  </a:lnTo>
                  <a:lnTo>
                    <a:pt x="180449" y="742393"/>
                  </a:lnTo>
                  <a:lnTo>
                    <a:pt x="145256" y="715327"/>
                  </a:lnTo>
                  <a:lnTo>
                    <a:pt x="113262" y="685552"/>
                  </a:lnTo>
                  <a:lnTo>
                    <a:pt x="84720" y="653281"/>
                  </a:lnTo>
                  <a:lnTo>
                    <a:pt x="59880" y="618725"/>
                  </a:lnTo>
                  <a:lnTo>
                    <a:pt x="38992" y="582096"/>
                  </a:lnTo>
                  <a:lnTo>
                    <a:pt x="22310" y="543607"/>
                  </a:lnTo>
                  <a:lnTo>
                    <a:pt x="10083" y="503470"/>
                  </a:lnTo>
                  <a:lnTo>
                    <a:pt x="2562" y="461897"/>
                  </a:lnTo>
                  <a:lnTo>
                    <a:pt x="0" y="419100"/>
                  </a:lnTo>
                  <a:lnTo>
                    <a:pt x="2562" y="376302"/>
                  </a:lnTo>
                  <a:lnTo>
                    <a:pt x="10083" y="334729"/>
                  </a:lnTo>
                  <a:lnTo>
                    <a:pt x="22310" y="294592"/>
                  </a:lnTo>
                  <a:lnTo>
                    <a:pt x="38992" y="256103"/>
                  </a:lnTo>
                  <a:lnTo>
                    <a:pt x="59880" y="219474"/>
                  </a:lnTo>
                  <a:lnTo>
                    <a:pt x="84720" y="184918"/>
                  </a:lnTo>
                  <a:lnTo>
                    <a:pt x="113262" y="152647"/>
                  </a:lnTo>
                  <a:lnTo>
                    <a:pt x="145256" y="122872"/>
                  </a:lnTo>
                  <a:lnTo>
                    <a:pt x="180449" y="95806"/>
                  </a:lnTo>
                  <a:lnTo>
                    <a:pt x="218591" y="71660"/>
                  </a:lnTo>
                  <a:lnTo>
                    <a:pt x="259430" y="50648"/>
                  </a:lnTo>
                  <a:lnTo>
                    <a:pt x="302716" y="32980"/>
                  </a:lnTo>
                  <a:lnTo>
                    <a:pt x="348197" y="18869"/>
                  </a:lnTo>
                  <a:lnTo>
                    <a:pt x="395622" y="8527"/>
                  </a:lnTo>
                  <a:lnTo>
                    <a:pt x="444740" y="2167"/>
                  </a:lnTo>
                  <a:lnTo>
                    <a:pt x="495300" y="0"/>
                  </a:lnTo>
                  <a:lnTo>
                    <a:pt x="545859" y="2167"/>
                  </a:lnTo>
                  <a:lnTo>
                    <a:pt x="594977" y="8527"/>
                  </a:lnTo>
                  <a:lnTo>
                    <a:pt x="642402" y="18869"/>
                  </a:lnTo>
                  <a:lnTo>
                    <a:pt x="687883" y="32980"/>
                  </a:lnTo>
                  <a:lnTo>
                    <a:pt x="731169" y="50648"/>
                  </a:lnTo>
                  <a:lnTo>
                    <a:pt x="772008" y="71660"/>
                  </a:lnTo>
                  <a:lnTo>
                    <a:pt x="810150" y="95806"/>
                  </a:lnTo>
                  <a:lnTo>
                    <a:pt x="845343" y="122872"/>
                  </a:lnTo>
                  <a:lnTo>
                    <a:pt x="877337" y="152647"/>
                  </a:lnTo>
                  <a:lnTo>
                    <a:pt x="905879" y="184918"/>
                  </a:lnTo>
                  <a:lnTo>
                    <a:pt x="930719" y="219474"/>
                  </a:lnTo>
                  <a:lnTo>
                    <a:pt x="951607" y="256103"/>
                  </a:lnTo>
                  <a:lnTo>
                    <a:pt x="968289" y="294592"/>
                  </a:lnTo>
                  <a:lnTo>
                    <a:pt x="980516" y="334729"/>
                  </a:lnTo>
                  <a:lnTo>
                    <a:pt x="988037" y="376302"/>
                  </a:lnTo>
                  <a:lnTo>
                    <a:pt x="990600" y="419100"/>
                  </a:lnTo>
                  <a:lnTo>
                    <a:pt x="988037" y="461897"/>
                  </a:lnTo>
                  <a:lnTo>
                    <a:pt x="980516" y="503470"/>
                  </a:lnTo>
                  <a:lnTo>
                    <a:pt x="968289" y="543607"/>
                  </a:lnTo>
                  <a:lnTo>
                    <a:pt x="951607" y="582096"/>
                  </a:lnTo>
                  <a:lnTo>
                    <a:pt x="930719" y="618725"/>
                  </a:lnTo>
                  <a:lnTo>
                    <a:pt x="905879" y="653281"/>
                  </a:lnTo>
                  <a:lnTo>
                    <a:pt x="877337" y="685552"/>
                  </a:lnTo>
                  <a:lnTo>
                    <a:pt x="845343" y="715327"/>
                  </a:lnTo>
                  <a:lnTo>
                    <a:pt x="810150" y="742393"/>
                  </a:lnTo>
                  <a:lnTo>
                    <a:pt x="772008" y="766539"/>
                  </a:lnTo>
                  <a:lnTo>
                    <a:pt x="731169" y="787551"/>
                  </a:lnTo>
                  <a:lnTo>
                    <a:pt x="687883" y="805219"/>
                  </a:lnTo>
                  <a:lnTo>
                    <a:pt x="642402" y="819330"/>
                  </a:lnTo>
                  <a:lnTo>
                    <a:pt x="594977" y="829672"/>
                  </a:lnTo>
                  <a:lnTo>
                    <a:pt x="545859" y="836032"/>
                  </a:lnTo>
                  <a:lnTo>
                    <a:pt x="495300" y="8382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110219" y="1061720"/>
            <a:ext cx="6197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weblink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1150" y="497840"/>
            <a:ext cx="34417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382905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People group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stimuli 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form </a:t>
            </a:r>
            <a:r>
              <a:rPr sz="2800" b="1" dirty="0">
                <a:latin typeface="Arial"/>
                <a:cs typeface="Arial"/>
              </a:rPr>
              <a:t>a </a:t>
            </a:r>
            <a:r>
              <a:rPr sz="2800" b="1" spc="-5" dirty="0">
                <a:latin typeface="Arial"/>
                <a:cs typeface="Arial"/>
              </a:rPr>
              <a:t>unified  impression </a:t>
            </a:r>
            <a:r>
              <a:rPr sz="2800" b="1" dirty="0">
                <a:latin typeface="Arial"/>
                <a:cs typeface="Arial"/>
              </a:rPr>
              <a:t>or  </a:t>
            </a:r>
            <a:r>
              <a:rPr sz="2800" b="1" spc="-5" dirty="0">
                <a:latin typeface="Arial"/>
                <a:cs typeface="Arial"/>
              </a:rPr>
              <a:t>concept.</a:t>
            </a:r>
            <a:endParaRPr sz="2800">
              <a:latin typeface="Arial"/>
              <a:cs typeface="Arial"/>
            </a:endParaRPr>
          </a:p>
          <a:p>
            <a:pPr marL="302260" marR="276225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10" dirty="0">
                <a:latin typeface="Arial"/>
                <a:cs typeface="Arial"/>
              </a:rPr>
              <a:t>Grouping </a:t>
            </a:r>
            <a:r>
              <a:rPr sz="2800" b="1" spc="-5" dirty="0">
                <a:latin typeface="Arial"/>
                <a:cs typeface="Arial"/>
              </a:rPr>
              <a:t>helps  memory and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recall.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287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5" dirty="0">
                <a:solidFill>
                  <a:srgbClr val="333398"/>
                </a:solidFill>
                <a:latin typeface="Arial"/>
                <a:cs typeface="Arial"/>
              </a:rPr>
              <a:t>Principles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Figure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and  </a:t>
            </a:r>
            <a:r>
              <a:rPr sz="2800" b="1" spc="-10" dirty="0">
                <a:latin typeface="Arial"/>
                <a:cs typeface="Arial"/>
              </a:rPr>
              <a:t>ground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Grouping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Closure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1150" y="497840"/>
            <a:ext cx="34417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4187825" cy="386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People </a:t>
            </a:r>
            <a:r>
              <a:rPr sz="2800" b="1" dirty="0">
                <a:latin typeface="Arial"/>
                <a:cs typeface="Arial"/>
              </a:rPr>
              <a:t>have a </a:t>
            </a:r>
            <a:r>
              <a:rPr sz="2800" b="1" spc="-5" dirty="0">
                <a:latin typeface="Arial"/>
                <a:cs typeface="Arial"/>
              </a:rPr>
              <a:t>need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for  closure </a:t>
            </a:r>
            <a:r>
              <a:rPr sz="2800" b="1" dirty="0">
                <a:latin typeface="Arial"/>
                <a:cs typeface="Arial"/>
              </a:rPr>
              <a:t>and </a:t>
            </a:r>
            <a:r>
              <a:rPr sz="2800" b="1" spc="-5" dirty="0">
                <a:latin typeface="Arial"/>
                <a:cs typeface="Arial"/>
              </a:rPr>
              <a:t>organize  perceptions to form </a:t>
            </a:r>
            <a:r>
              <a:rPr sz="2800" b="1" dirty="0">
                <a:latin typeface="Arial"/>
                <a:cs typeface="Arial"/>
              </a:rPr>
              <a:t>a  </a:t>
            </a:r>
            <a:r>
              <a:rPr sz="2800" b="1" spc="-5" dirty="0">
                <a:latin typeface="Arial"/>
                <a:cs typeface="Arial"/>
              </a:rPr>
              <a:t>complete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picture.</a:t>
            </a:r>
            <a:endParaRPr sz="2800">
              <a:latin typeface="Arial"/>
              <a:cs typeface="Arial"/>
            </a:endParaRPr>
          </a:p>
          <a:p>
            <a:pPr marL="302260" marR="1327150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Will </a:t>
            </a:r>
            <a:r>
              <a:rPr sz="2800" b="1" dirty="0">
                <a:latin typeface="Arial"/>
                <a:cs typeface="Arial"/>
              </a:rPr>
              <a:t>often fill in  </a:t>
            </a:r>
            <a:r>
              <a:rPr sz="2800" b="1" spc="-5" dirty="0">
                <a:latin typeface="Arial"/>
                <a:cs typeface="Arial"/>
              </a:rPr>
              <a:t>missing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pieces</a:t>
            </a:r>
            <a:endParaRPr sz="2800">
              <a:latin typeface="Arial"/>
              <a:cs typeface="Arial"/>
            </a:endParaRPr>
          </a:p>
          <a:p>
            <a:pPr marL="302260" marR="180340" indent="-289560">
              <a:lnSpc>
                <a:spcPct val="999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Incomplete messages  remembered more  than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complete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287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5" dirty="0">
                <a:solidFill>
                  <a:srgbClr val="333398"/>
                </a:solidFill>
                <a:latin typeface="Arial"/>
                <a:cs typeface="Arial"/>
              </a:rPr>
              <a:t>Principles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Figure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and  </a:t>
            </a:r>
            <a:r>
              <a:rPr sz="2800" b="1" spc="-10" dirty="0">
                <a:latin typeface="Arial"/>
                <a:cs typeface="Arial"/>
              </a:rPr>
              <a:t>ground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Grouping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Closure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270" y="497840"/>
            <a:ext cx="55848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Discussion</a:t>
            </a:r>
            <a:r>
              <a:rPr spc="-45" dirty="0"/>
              <a:t> </a:t>
            </a:r>
            <a:r>
              <a:rPr spc="-5" dirty="0"/>
              <a:t>Question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8010525" cy="207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4229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Do </a:t>
            </a:r>
            <a:r>
              <a:rPr sz="3200" b="1" dirty="0">
                <a:latin typeface="Arial"/>
                <a:cs typeface="Arial"/>
              </a:rPr>
              <a:t>you agree </a:t>
            </a:r>
            <a:r>
              <a:rPr sz="3200" b="1" spc="-5" dirty="0">
                <a:latin typeface="Arial"/>
                <a:cs typeface="Arial"/>
              </a:rPr>
              <a:t>you </a:t>
            </a:r>
            <a:r>
              <a:rPr sz="3200" b="1" dirty="0">
                <a:latin typeface="Arial"/>
                <a:cs typeface="Arial"/>
              </a:rPr>
              <a:t>remember more </a:t>
            </a:r>
            <a:r>
              <a:rPr sz="3200" b="1" spc="-5" dirty="0">
                <a:latin typeface="Arial"/>
                <a:cs typeface="Arial"/>
              </a:rPr>
              <a:t>of  </a:t>
            </a:r>
            <a:r>
              <a:rPr sz="3200" b="1" dirty="0">
                <a:latin typeface="Arial"/>
                <a:cs typeface="Arial"/>
              </a:rPr>
              <a:t>what you have NOT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completed?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How might a local bank use </a:t>
            </a:r>
            <a:r>
              <a:rPr sz="3200" b="1" spc="-5" dirty="0">
                <a:latin typeface="Arial"/>
                <a:cs typeface="Arial"/>
              </a:rPr>
              <a:t>this </a:t>
            </a:r>
            <a:r>
              <a:rPr sz="3200" b="1" dirty="0">
                <a:latin typeface="Arial"/>
                <a:cs typeface="Arial"/>
              </a:rPr>
              <a:t>in </a:t>
            </a:r>
            <a:r>
              <a:rPr sz="3200" b="1" spc="-5" dirty="0">
                <a:latin typeface="Arial"/>
                <a:cs typeface="Arial"/>
              </a:rPr>
              <a:t>their  </a:t>
            </a:r>
            <a:r>
              <a:rPr sz="3200" b="1" dirty="0">
                <a:latin typeface="Arial"/>
                <a:cs typeface="Arial"/>
              </a:rPr>
              <a:t>advertising?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4039" y="528320"/>
            <a:ext cx="49701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latin typeface="Arial"/>
                <a:cs typeface="Arial"/>
              </a:rPr>
              <a:t>Aspects </a:t>
            </a:r>
            <a:r>
              <a:rPr sz="4000" b="0" spc="-5" dirty="0">
                <a:latin typeface="Arial"/>
                <a:cs typeface="Arial"/>
              </a:rPr>
              <a:t>of</a:t>
            </a:r>
            <a:r>
              <a:rPr sz="4000" b="0" spc="-45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Perception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163059" y="4493259"/>
            <a:ext cx="3458210" cy="1239520"/>
            <a:chOff x="4163059" y="4493259"/>
            <a:chExt cx="3458210" cy="1239520"/>
          </a:xfrm>
        </p:grpSpPr>
        <p:sp>
          <p:nvSpPr>
            <p:cNvPr id="4" name="object 4"/>
            <p:cNvSpPr/>
            <p:nvPr/>
          </p:nvSpPr>
          <p:spPr>
            <a:xfrm>
              <a:off x="4163060" y="4493259"/>
              <a:ext cx="3458210" cy="30480"/>
            </a:xfrm>
            <a:custGeom>
              <a:avLst/>
              <a:gdLst/>
              <a:ahLst/>
              <a:cxnLst/>
              <a:rect l="l" t="t" r="r" b="b"/>
              <a:pathLst>
                <a:path w="3458209" h="3047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8210" y="3048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63059" y="4523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63059" y="45377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63059" y="455294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63059" y="4568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63059" y="458342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63059" y="45973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63059" y="4612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63059" y="46278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63059" y="464311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63059" y="4657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63059" y="46723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63059" y="4687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63059" y="47028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63059" y="471804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163059" y="47320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63059" y="474725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63059" y="47624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63059" y="4777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63059" y="47917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63059" y="480694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163059" y="4822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63059" y="48374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163059" y="485266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63059" y="4866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63059" y="48818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163059" y="48971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163059" y="491235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63059" y="49263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163059" y="4941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163059" y="49568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163059" y="497204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163059" y="49860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163059" y="500125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163059" y="50164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163059" y="5031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163059" y="50457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163059" y="506094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163059" y="5076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163059" y="509142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163059" y="51053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163059" y="5120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163059" y="51358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163059" y="515111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163059" y="5165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63059" y="51803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163059" y="5195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163059" y="521080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163059" y="52247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163059" y="52400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163060" y="5255259"/>
              <a:ext cx="3458210" cy="30480"/>
            </a:xfrm>
            <a:custGeom>
              <a:avLst/>
              <a:gdLst/>
              <a:ahLst/>
              <a:cxnLst/>
              <a:rect l="l" t="t" r="r" b="b"/>
              <a:pathLst>
                <a:path w="3458209" h="3047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8210" y="3048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163059" y="5285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163059" y="52997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163059" y="531494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163059" y="5330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163059" y="53454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163059" y="536066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163059" y="5374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163059" y="53898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163059" y="54051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163059" y="542035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163059" y="54343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163059" y="5449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163059" y="54648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163059" y="548004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163059" y="54940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163059" y="550925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163059" y="55244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163059" y="5539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163059" y="55537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163059" y="556894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163059" y="5584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163059" y="559942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163059" y="56133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163059" y="5628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163059" y="56438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163059" y="565911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163059" y="5673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163059" y="56883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163059" y="5703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163059" y="571880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681127" y="2013357"/>
          <a:ext cx="6934199" cy="371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70"/>
                <a:gridCol w="1764030"/>
                <a:gridCol w="1692910"/>
                <a:gridCol w="1774189"/>
              </a:tblGrid>
              <a:tr h="1238250">
                <a:tc gridSpan="2"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38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57150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Organization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82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Interpretation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Interpretation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Physical  </a:t>
            </a:r>
            <a:r>
              <a:rPr sz="2800" spc="-15" dirty="0"/>
              <a:t>A</a:t>
            </a:r>
            <a:r>
              <a:rPr sz="2800" dirty="0"/>
              <a:t>p</a:t>
            </a:r>
            <a:r>
              <a:rPr sz="2800" spc="-15" dirty="0"/>
              <a:t>p</a:t>
            </a:r>
            <a:r>
              <a:rPr sz="2800" dirty="0"/>
              <a:t>ea</a:t>
            </a:r>
            <a:r>
              <a:rPr sz="2800" spc="-5" dirty="0"/>
              <a:t>r</a:t>
            </a:r>
            <a:r>
              <a:rPr sz="2800" dirty="0"/>
              <a:t>ances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Stereotypes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First</a:t>
            </a:r>
            <a:endParaRPr sz="2800"/>
          </a:p>
          <a:p>
            <a:pPr marL="354965">
              <a:lnSpc>
                <a:spcPct val="100000"/>
              </a:lnSpc>
            </a:pPr>
            <a:r>
              <a:rPr spc="-5" dirty="0"/>
              <a:t>Impressions</a:t>
            </a:r>
          </a:p>
          <a:p>
            <a:pPr marL="354965" marR="107314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/>
              <a:t>Jumping </a:t>
            </a:r>
            <a:r>
              <a:rPr sz="2800" spc="-5" dirty="0"/>
              <a:t>to  </a:t>
            </a:r>
            <a:r>
              <a:rPr sz="2800" spc="-15" dirty="0"/>
              <a:t>C</a:t>
            </a:r>
            <a:r>
              <a:rPr sz="2800" dirty="0"/>
              <a:t>o</a:t>
            </a:r>
            <a:r>
              <a:rPr sz="2800" spc="-15" dirty="0"/>
              <a:t>n</a:t>
            </a:r>
            <a:r>
              <a:rPr sz="2800" dirty="0"/>
              <a:t>cl</a:t>
            </a:r>
            <a:r>
              <a:rPr sz="2800" spc="-15" dirty="0"/>
              <a:t>u</a:t>
            </a:r>
            <a:r>
              <a:rPr sz="2800" dirty="0"/>
              <a:t>s</a:t>
            </a:r>
            <a:r>
              <a:rPr sz="2800" spc="10" dirty="0"/>
              <a:t>i</a:t>
            </a:r>
            <a:r>
              <a:rPr sz="2800" spc="-15" dirty="0"/>
              <a:t>on</a:t>
            </a:r>
            <a:r>
              <a:rPr sz="2800" dirty="0"/>
              <a:t>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Halo</a:t>
            </a:r>
            <a:r>
              <a:rPr sz="2800" spc="-20" dirty="0"/>
              <a:t> </a:t>
            </a:r>
            <a:r>
              <a:rPr sz="2800" spc="-5" dirty="0"/>
              <a:t>Effect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800600" y="2777490"/>
            <a:ext cx="3836035" cy="386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Positive attributes </a:t>
            </a:r>
            <a:r>
              <a:rPr sz="2800" b="1" dirty="0">
                <a:latin typeface="Arial"/>
                <a:cs typeface="Arial"/>
              </a:rPr>
              <a:t>of  </a:t>
            </a:r>
            <a:r>
              <a:rPr sz="2800" b="1" spc="-5" dirty="0">
                <a:latin typeface="Arial"/>
                <a:cs typeface="Arial"/>
              </a:rPr>
              <a:t>people </a:t>
            </a:r>
            <a:r>
              <a:rPr sz="2800" b="1" dirty="0">
                <a:latin typeface="Arial"/>
                <a:cs typeface="Arial"/>
              </a:rPr>
              <a:t>they </a:t>
            </a:r>
            <a:r>
              <a:rPr sz="2800" b="1" spc="-10" dirty="0">
                <a:latin typeface="Arial"/>
                <a:cs typeface="Arial"/>
              </a:rPr>
              <a:t>know </a:t>
            </a:r>
            <a:r>
              <a:rPr sz="2800" b="1" spc="-5" dirty="0">
                <a:latin typeface="Arial"/>
                <a:cs typeface="Arial"/>
              </a:rPr>
              <a:t>to  those </a:t>
            </a:r>
            <a:r>
              <a:rPr sz="2800" b="1" spc="-10" dirty="0">
                <a:latin typeface="Arial"/>
                <a:cs typeface="Arial"/>
              </a:rPr>
              <a:t>who </a:t>
            </a:r>
            <a:r>
              <a:rPr sz="2800" b="1" spc="-5" dirty="0">
                <a:latin typeface="Arial"/>
                <a:cs typeface="Arial"/>
              </a:rPr>
              <a:t>resemble  them</a:t>
            </a:r>
            <a:endParaRPr sz="2800">
              <a:latin typeface="Arial"/>
              <a:cs typeface="Arial"/>
            </a:endParaRPr>
          </a:p>
          <a:p>
            <a:pPr marL="302260" marR="168275" indent="-289560" algn="just">
              <a:lnSpc>
                <a:spcPct val="100000"/>
              </a:lnSpc>
              <a:buFont typeface="Arial"/>
              <a:buChar char="•"/>
              <a:tabLst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Important for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model  selection</a:t>
            </a:r>
            <a:endParaRPr sz="2800">
              <a:latin typeface="Arial"/>
              <a:cs typeface="Arial"/>
            </a:endParaRPr>
          </a:p>
          <a:p>
            <a:pPr marL="302260" marR="63500" indent="-289560">
              <a:lnSpc>
                <a:spcPct val="999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Attractive models  </a:t>
            </a:r>
            <a:r>
              <a:rPr sz="2800" b="1" dirty="0">
                <a:latin typeface="Arial"/>
                <a:cs typeface="Arial"/>
              </a:rPr>
              <a:t>are </a:t>
            </a:r>
            <a:r>
              <a:rPr sz="2800" b="1" spc="-5" dirty="0">
                <a:latin typeface="Arial"/>
                <a:cs typeface="Arial"/>
              </a:rPr>
              <a:t>more persuasive  for some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products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0" y="1162883"/>
            <a:ext cx="6019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Perceptual</a:t>
            </a:r>
            <a:r>
              <a:rPr sz="3200" b="1" i="1" spc="-80" dirty="0">
                <a:solidFill>
                  <a:srgbClr val="333398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Distortion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" y="0"/>
            <a:ext cx="9145270" cy="6864350"/>
            <a:chOff x="-1270" y="0"/>
            <a:chExt cx="9145270" cy="6864350"/>
          </a:xfrm>
        </p:grpSpPr>
        <p:sp>
          <p:nvSpPr>
            <p:cNvPr id="3" name="object 3"/>
            <p:cNvSpPr/>
            <p:nvPr/>
          </p:nvSpPr>
          <p:spPr>
            <a:xfrm>
              <a:off x="4679950" y="485774"/>
              <a:ext cx="4282817" cy="59150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67599" y="624840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342900" y="0"/>
                  </a:moveTo>
                  <a:lnTo>
                    <a:pt x="291975" y="3291"/>
                  </a:lnTo>
                  <a:lnTo>
                    <a:pt x="243456" y="12858"/>
                  </a:lnTo>
                  <a:lnTo>
                    <a:pt x="197856" y="28235"/>
                  </a:lnTo>
                  <a:lnTo>
                    <a:pt x="155691" y="48960"/>
                  </a:lnTo>
                  <a:lnTo>
                    <a:pt x="117477" y="74568"/>
                  </a:lnTo>
                  <a:lnTo>
                    <a:pt x="83728" y="104596"/>
                  </a:lnTo>
                  <a:lnTo>
                    <a:pt x="54960" y="138579"/>
                  </a:lnTo>
                  <a:lnTo>
                    <a:pt x="31687" y="176055"/>
                  </a:lnTo>
                  <a:lnTo>
                    <a:pt x="14427" y="216560"/>
                  </a:lnTo>
                  <a:lnTo>
                    <a:pt x="3692" y="259629"/>
                  </a:lnTo>
                  <a:lnTo>
                    <a:pt x="0" y="304800"/>
                  </a:lnTo>
                  <a:lnTo>
                    <a:pt x="3692" y="349684"/>
                  </a:lnTo>
                  <a:lnTo>
                    <a:pt x="14427" y="392575"/>
                  </a:lnTo>
                  <a:lnTo>
                    <a:pt x="31687" y="432994"/>
                  </a:lnTo>
                  <a:lnTo>
                    <a:pt x="54960" y="470459"/>
                  </a:lnTo>
                  <a:lnTo>
                    <a:pt x="83728" y="504488"/>
                  </a:lnTo>
                  <a:lnTo>
                    <a:pt x="117477" y="534602"/>
                  </a:lnTo>
                  <a:lnTo>
                    <a:pt x="155691" y="560319"/>
                  </a:lnTo>
                  <a:lnTo>
                    <a:pt x="197856" y="581158"/>
                  </a:lnTo>
                  <a:lnTo>
                    <a:pt x="243456" y="596638"/>
                  </a:lnTo>
                  <a:lnTo>
                    <a:pt x="291975" y="606279"/>
                  </a:lnTo>
                  <a:lnTo>
                    <a:pt x="342900" y="609600"/>
                  </a:lnTo>
                  <a:lnTo>
                    <a:pt x="393537" y="606279"/>
                  </a:lnTo>
                  <a:lnTo>
                    <a:pt x="441879" y="596638"/>
                  </a:lnTo>
                  <a:lnTo>
                    <a:pt x="487393" y="581158"/>
                  </a:lnTo>
                  <a:lnTo>
                    <a:pt x="529547" y="560319"/>
                  </a:lnTo>
                  <a:lnTo>
                    <a:pt x="567807" y="534602"/>
                  </a:lnTo>
                  <a:lnTo>
                    <a:pt x="601642" y="504488"/>
                  </a:lnTo>
                  <a:lnTo>
                    <a:pt x="630519" y="470459"/>
                  </a:lnTo>
                  <a:lnTo>
                    <a:pt x="653905" y="432994"/>
                  </a:lnTo>
                  <a:lnTo>
                    <a:pt x="671269" y="392575"/>
                  </a:lnTo>
                  <a:lnTo>
                    <a:pt x="682078" y="349684"/>
                  </a:lnTo>
                  <a:lnTo>
                    <a:pt x="685800" y="304800"/>
                  </a:lnTo>
                  <a:lnTo>
                    <a:pt x="682078" y="259629"/>
                  </a:lnTo>
                  <a:lnTo>
                    <a:pt x="671269" y="216560"/>
                  </a:lnTo>
                  <a:lnTo>
                    <a:pt x="653905" y="176055"/>
                  </a:lnTo>
                  <a:lnTo>
                    <a:pt x="630519" y="138579"/>
                  </a:lnTo>
                  <a:lnTo>
                    <a:pt x="601642" y="104596"/>
                  </a:lnTo>
                  <a:lnTo>
                    <a:pt x="567807" y="74568"/>
                  </a:lnTo>
                  <a:lnTo>
                    <a:pt x="529547" y="48960"/>
                  </a:lnTo>
                  <a:lnTo>
                    <a:pt x="487393" y="28235"/>
                  </a:lnTo>
                  <a:lnTo>
                    <a:pt x="441879" y="12858"/>
                  </a:lnTo>
                  <a:lnTo>
                    <a:pt x="393537" y="3291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67599" y="624840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342900" y="609600"/>
                  </a:moveTo>
                  <a:lnTo>
                    <a:pt x="291975" y="606279"/>
                  </a:lnTo>
                  <a:lnTo>
                    <a:pt x="243456" y="596638"/>
                  </a:lnTo>
                  <a:lnTo>
                    <a:pt x="197856" y="581158"/>
                  </a:lnTo>
                  <a:lnTo>
                    <a:pt x="155691" y="560319"/>
                  </a:lnTo>
                  <a:lnTo>
                    <a:pt x="117477" y="534602"/>
                  </a:lnTo>
                  <a:lnTo>
                    <a:pt x="83728" y="504488"/>
                  </a:lnTo>
                  <a:lnTo>
                    <a:pt x="54960" y="470459"/>
                  </a:lnTo>
                  <a:lnTo>
                    <a:pt x="31687" y="432994"/>
                  </a:lnTo>
                  <a:lnTo>
                    <a:pt x="14427" y="392575"/>
                  </a:lnTo>
                  <a:lnTo>
                    <a:pt x="3692" y="349684"/>
                  </a:lnTo>
                  <a:lnTo>
                    <a:pt x="0" y="304800"/>
                  </a:lnTo>
                  <a:lnTo>
                    <a:pt x="3692" y="259629"/>
                  </a:lnTo>
                  <a:lnTo>
                    <a:pt x="14427" y="216560"/>
                  </a:lnTo>
                  <a:lnTo>
                    <a:pt x="31687" y="176055"/>
                  </a:lnTo>
                  <a:lnTo>
                    <a:pt x="54960" y="138579"/>
                  </a:lnTo>
                  <a:lnTo>
                    <a:pt x="83728" y="104596"/>
                  </a:lnTo>
                  <a:lnTo>
                    <a:pt x="117477" y="74568"/>
                  </a:lnTo>
                  <a:lnTo>
                    <a:pt x="155691" y="48960"/>
                  </a:lnTo>
                  <a:lnTo>
                    <a:pt x="197856" y="28235"/>
                  </a:lnTo>
                  <a:lnTo>
                    <a:pt x="243456" y="12858"/>
                  </a:lnTo>
                  <a:lnTo>
                    <a:pt x="291975" y="3291"/>
                  </a:lnTo>
                  <a:lnTo>
                    <a:pt x="342900" y="0"/>
                  </a:lnTo>
                  <a:lnTo>
                    <a:pt x="393537" y="3291"/>
                  </a:lnTo>
                  <a:lnTo>
                    <a:pt x="441879" y="12858"/>
                  </a:lnTo>
                  <a:lnTo>
                    <a:pt x="487393" y="28235"/>
                  </a:lnTo>
                  <a:lnTo>
                    <a:pt x="529547" y="48960"/>
                  </a:lnTo>
                  <a:lnTo>
                    <a:pt x="567807" y="74568"/>
                  </a:lnTo>
                  <a:lnTo>
                    <a:pt x="601642" y="104596"/>
                  </a:lnTo>
                  <a:lnTo>
                    <a:pt x="630519" y="138579"/>
                  </a:lnTo>
                  <a:lnTo>
                    <a:pt x="653905" y="176055"/>
                  </a:lnTo>
                  <a:lnTo>
                    <a:pt x="671269" y="216560"/>
                  </a:lnTo>
                  <a:lnTo>
                    <a:pt x="682078" y="259629"/>
                  </a:lnTo>
                  <a:lnTo>
                    <a:pt x="685800" y="304800"/>
                  </a:lnTo>
                  <a:lnTo>
                    <a:pt x="682078" y="349684"/>
                  </a:lnTo>
                  <a:lnTo>
                    <a:pt x="671269" y="392575"/>
                  </a:lnTo>
                  <a:lnTo>
                    <a:pt x="653905" y="432994"/>
                  </a:lnTo>
                  <a:lnTo>
                    <a:pt x="630519" y="470459"/>
                  </a:lnTo>
                  <a:lnTo>
                    <a:pt x="601642" y="504488"/>
                  </a:lnTo>
                  <a:lnTo>
                    <a:pt x="567807" y="534602"/>
                  </a:lnTo>
                  <a:lnTo>
                    <a:pt x="529547" y="560319"/>
                  </a:lnTo>
                  <a:lnTo>
                    <a:pt x="487393" y="581158"/>
                  </a:lnTo>
                  <a:lnTo>
                    <a:pt x="441879" y="596638"/>
                  </a:lnTo>
                  <a:lnTo>
                    <a:pt x="393537" y="606279"/>
                  </a:lnTo>
                  <a:lnTo>
                    <a:pt x="342900" y="6096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" y="1676400"/>
            <a:ext cx="353504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7390" marR="5080" indent="-69469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Arial"/>
                <a:cs typeface="Arial"/>
              </a:rPr>
              <a:t>Dove’s</a:t>
            </a:r>
            <a:r>
              <a:rPr sz="3600" b="0" spc="-75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campaign  stresses</a:t>
            </a:r>
            <a:r>
              <a:rPr sz="3600" b="0" spc="-25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the</a:t>
            </a:r>
            <a:endParaRPr sz="3600" dirty="0">
              <a:latin typeface="Arial"/>
              <a:cs typeface="Arial"/>
            </a:endParaRPr>
          </a:p>
          <a:p>
            <a:pPr marL="1137920" marR="659130" indent="-127000">
              <a:lnSpc>
                <a:spcPct val="100000"/>
              </a:lnSpc>
            </a:pPr>
            <a:r>
              <a:rPr sz="3600" b="0" spc="5" dirty="0">
                <a:latin typeface="Arial"/>
                <a:cs typeface="Arial"/>
              </a:rPr>
              <a:t>e</a:t>
            </a:r>
            <a:r>
              <a:rPr sz="3600" b="0" dirty="0">
                <a:latin typeface="Arial"/>
                <a:cs typeface="Arial"/>
              </a:rPr>
              <a:t>veryd</a:t>
            </a:r>
            <a:r>
              <a:rPr sz="3600" b="0" spc="5" dirty="0">
                <a:latin typeface="Arial"/>
                <a:cs typeface="Arial"/>
              </a:rPr>
              <a:t>a</a:t>
            </a:r>
            <a:r>
              <a:rPr sz="3600" b="0" dirty="0">
                <a:latin typeface="Arial"/>
                <a:cs typeface="Arial"/>
              </a:rPr>
              <a:t>y  </a:t>
            </a:r>
            <a:r>
              <a:rPr sz="3600" b="0" spc="-5" dirty="0">
                <a:latin typeface="Arial"/>
                <a:cs typeface="Arial"/>
              </a:rPr>
              <a:t>woman.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99350" y="6433820"/>
            <a:ext cx="6197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weblink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56600" y="6680532"/>
            <a:ext cx="48260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0000CC"/>
                </a:solidFill>
                <a:latin typeface="Arial"/>
                <a:cs typeface="Arial"/>
              </a:rPr>
              <a:t>6 -</a:t>
            </a:r>
            <a:r>
              <a:rPr sz="1400" spc="-8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CC"/>
                </a:solidFill>
                <a:latin typeface="Arial"/>
                <a:cs typeface="Arial"/>
              </a:rPr>
              <a:t>28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Interpretation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Physical  </a:t>
            </a:r>
            <a:r>
              <a:rPr sz="2800" spc="-15" dirty="0"/>
              <a:t>A</a:t>
            </a:r>
            <a:r>
              <a:rPr sz="2800" dirty="0"/>
              <a:t>p</a:t>
            </a:r>
            <a:r>
              <a:rPr sz="2800" spc="-15" dirty="0"/>
              <a:t>p</a:t>
            </a:r>
            <a:r>
              <a:rPr sz="2800" dirty="0"/>
              <a:t>ea</a:t>
            </a:r>
            <a:r>
              <a:rPr sz="2800" spc="-5" dirty="0"/>
              <a:t>r</a:t>
            </a:r>
            <a:r>
              <a:rPr sz="2800" dirty="0"/>
              <a:t>ances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Stereotypes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First</a:t>
            </a:r>
            <a:endParaRPr sz="2800"/>
          </a:p>
          <a:p>
            <a:pPr marL="354965">
              <a:lnSpc>
                <a:spcPct val="100000"/>
              </a:lnSpc>
            </a:pPr>
            <a:r>
              <a:rPr spc="-5" dirty="0"/>
              <a:t>Impressions</a:t>
            </a:r>
          </a:p>
          <a:p>
            <a:pPr marL="354965" marR="107314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/>
              <a:t>Jumping </a:t>
            </a:r>
            <a:r>
              <a:rPr sz="2800" spc="-5" dirty="0"/>
              <a:t>to  </a:t>
            </a:r>
            <a:r>
              <a:rPr sz="2800" spc="-15" dirty="0"/>
              <a:t>C</a:t>
            </a:r>
            <a:r>
              <a:rPr sz="2800" dirty="0"/>
              <a:t>o</a:t>
            </a:r>
            <a:r>
              <a:rPr sz="2800" spc="-15" dirty="0"/>
              <a:t>n</a:t>
            </a:r>
            <a:r>
              <a:rPr sz="2800" dirty="0"/>
              <a:t>cl</a:t>
            </a:r>
            <a:r>
              <a:rPr sz="2800" spc="-15" dirty="0"/>
              <a:t>u</a:t>
            </a:r>
            <a:r>
              <a:rPr sz="2800" dirty="0"/>
              <a:t>s</a:t>
            </a:r>
            <a:r>
              <a:rPr sz="2800" spc="10" dirty="0"/>
              <a:t>i</a:t>
            </a:r>
            <a:r>
              <a:rPr sz="2800" spc="-15" dirty="0"/>
              <a:t>on</a:t>
            </a:r>
            <a:r>
              <a:rPr sz="2800" dirty="0"/>
              <a:t>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Halo</a:t>
            </a:r>
            <a:r>
              <a:rPr sz="2800" spc="-20" dirty="0"/>
              <a:t> </a:t>
            </a:r>
            <a:r>
              <a:rPr sz="2800" spc="-5" dirty="0"/>
              <a:t>Effect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800600" y="2777490"/>
            <a:ext cx="385826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18669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People hold  meanings </a:t>
            </a:r>
            <a:r>
              <a:rPr sz="2800" b="1" dirty="0">
                <a:latin typeface="Arial"/>
                <a:cs typeface="Arial"/>
              </a:rPr>
              <a:t>related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to  </a:t>
            </a:r>
            <a:r>
              <a:rPr sz="2800" b="1" spc="-5" dirty="0">
                <a:latin typeface="Arial"/>
                <a:cs typeface="Arial"/>
              </a:rPr>
              <a:t>stimuli</a:t>
            </a:r>
            <a:endParaRPr sz="2800">
              <a:latin typeface="Arial"/>
              <a:cs typeface="Arial"/>
            </a:endParaRPr>
          </a:p>
          <a:p>
            <a:pPr marL="302260" marR="5080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Stereotypes  influence how  stimuli are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perceived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4039" y="497840"/>
            <a:ext cx="29159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828280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process </a:t>
            </a:r>
            <a:r>
              <a:rPr sz="3200" b="1" spc="-5" dirty="0">
                <a:latin typeface="Arial"/>
                <a:cs typeface="Arial"/>
              </a:rPr>
              <a:t>by </a:t>
            </a:r>
            <a:r>
              <a:rPr sz="3200" b="1" dirty="0">
                <a:latin typeface="Arial"/>
                <a:cs typeface="Arial"/>
              </a:rPr>
              <a:t>which an </a:t>
            </a:r>
            <a:r>
              <a:rPr sz="3200" b="1" spc="-5" dirty="0">
                <a:latin typeface="Arial"/>
                <a:cs typeface="Arial"/>
              </a:rPr>
              <a:t>individual  </a:t>
            </a:r>
            <a:r>
              <a:rPr sz="3200" b="1" dirty="0">
                <a:latin typeface="Arial"/>
                <a:cs typeface="Arial"/>
              </a:rPr>
              <a:t>selects, organizes, and interprets  </a:t>
            </a:r>
            <a:r>
              <a:rPr sz="3200" b="1" spc="-5" dirty="0">
                <a:latin typeface="Arial"/>
                <a:cs typeface="Arial"/>
              </a:rPr>
              <a:t>stimuli into </a:t>
            </a:r>
            <a:r>
              <a:rPr sz="3200" b="1" dirty="0">
                <a:latin typeface="Arial"/>
                <a:cs typeface="Arial"/>
              </a:rPr>
              <a:t>a </a:t>
            </a:r>
            <a:r>
              <a:rPr sz="3200" b="1" spc="-5" dirty="0">
                <a:latin typeface="Arial"/>
                <a:cs typeface="Arial"/>
              </a:rPr>
              <a:t>meaningful </a:t>
            </a:r>
            <a:r>
              <a:rPr sz="3200" b="1" dirty="0">
                <a:latin typeface="Arial"/>
                <a:cs typeface="Arial"/>
              </a:rPr>
              <a:t>and coherent  </a:t>
            </a:r>
            <a:r>
              <a:rPr sz="3200" b="1" spc="-5" dirty="0">
                <a:latin typeface="Arial"/>
                <a:cs typeface="Arial"/>
              </a:rPr>
              <a:t>picture of the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world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How </a:t>
            </a:r>
            <a:r>
              <a:rPr sz="3200" b="1" spc="5" dirty="0">
                <a:latin typeface="Arial"/>
                <a:cs typeface="Arial"/>
              </a:rPr>
              <a:t>we </a:t>
            </a:r>
            <a:r>
              <a:rPr sz="3200" b="1" dirty="0">
                <a:latin typeface="Arial"/>
                <a:cs typeface="Arial"/>
              </a:rPr>
              <a:t>see </a:t>
            </a: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world around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us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7260" y="224790"/>
            <a:ext cx="727202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1135" marR="5080" indent="-271907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Putting </a:t>
            </a:r>
            <a:r>
              <a:rPr sz="4000" dirty="0"/>
              <a:t>a </a:t>
            </a:r>
            <a:r>
              <a:rPr sz="4000" spc="-5" dirty="0"/>
              <a:t>“Face” on </a:t>
            </a:r>
            <a:r>
              <a:rPr sz="4000" spc="-10" dirty="0"/>
              <a:t>Customer  </a:t>
            </a:r>
            <a:r>
              <a:rPr sz="4000" spc="-5" dirty="0"/>
              <a:t>Service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762000" y="1447800"/>
            <a:ext cx="8001000" cy="4876800"/>
            <a:chOff x="762000" y="1447800"/>
            <a:chExt cx="8001000" cy="4876800"/>
          </a:xfrm>
        </p:grpSpPr>
        <p:sp>
          <p:nvSpPr>
            <p:cNvPr id="4" name="object 4"/>
            <p:cNvSpPr/>
            <p:nvPr/>
          </p:nvSpPr>
          <p:spPr>
            <a:xfrm>
              <a:off x="762000" y="1447800"/>
              <a:ext cx="8001000" cy="487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67600" y="4419600"/>
              <a:ext cx="990600" cy="838200"/>
            </a:xfrm>
            <a:custGeom>
              <a:avLst/>
              <a:gdLst/>
              <a:ahLst/>
              <a:cxnLst/>
              <a:rect l="l" t="t" r="r" b="b"/>
              <a:pathLst>
                <a:path w="990600" h="838200">
                  <a:moveTo>
                    <a:pt x="495300" y="0"/>
                  </a:moveTo>
                  <a:lnTo>
                    <a:pt x="444740" y="2167"/>
                  </a:lnTo>
                  <a:lnTo>
                    <a:pt x="395622" y="8527"/>
                  </a:lnTo>
                  <a:lnTo>
                    <a:pt x="348197" y="18869"/>
                  </a:lnTo>
                  <a:lnTo>
                    <a:pt x="302716" y="32980"/>
                  </a:lnTo>
                  <a:lnTo>
                    <a:pt x="259430" y="50648"/>
                  </a:lnTo>
                  <a:lnTo>
                    <a:pt x="218591" y="71660"/>
                  </a:lnTo>
                  <a:lnTo>
                    <a:pt x="180449" y="95806"/>
                  </a:lnTo>
                  <a:lnTo>
                    <a:pt x="145256" y="122872"/>
                  </a:lnTo>
                  <a:lnTo>
                    <a:pt x="113262" y="152647"/>
                  </a:lnTo>
                  <a:lnTo>
                    <a:pt x="84720" y="184918"/>
                  </a:lnTo>
                  <a:lnTo>
                    <a:pt x="59880" y="219474"/>
                  </a:lnTo>
                  <a:lnTo>
                    <a:pt x="38992" y="256103"/>
                  </a:lnTo>
                  <a:lnTo>
                    <a:pt x="22310" y="294592"/>
                  </a:lnTo>
                  <a:lnTo>
                    <a:pt x="10083" y="334729"/>
                  </a:lnTo>
                  <a:lnTo>
                    <a:pt x="2562" y="376302"/>
                  </a:lnTo>
                  <a:lnTo>
                    <a:pt x="0" y="419100"/>
                  </a:lnTo>
                  <a:lnTo>
                    <a:pt x="2562" y="461897"/>
                  </a:lnTo>
                  <a:lnTo>
                    <a:pt x="10083" y="503470"/>
                  </a:lnTo>
                  <a:lnTo>
                    <a:pt x="22310" y="543607"/>
                  </a:lnTo>
                  <a:lnTo>
                    <a:pt x="38992" y="582096"/>
                  </a:lnTo>
                  <a:lnTo>
                    <a:pt x="59880" y="618725"/>
                  </a:lnTo>
                  <a:lnTo>
                    <a:pt x="84720" y="653281"/>
                  </a:lnTo>
                  <a:lnTo>
                    <a:pt x="113262" y="685552"/>
                  </a:lnTo>
                  <a:lnTo>
                    <a:pt x="145256" y="715327"/>
                  </a:lnTo>
                  <a:lnTo>
                    <a:pt x="180449" y="742393"/>
                  </a:lnTo>
                  <a:lnTo>
                    <a:pt x="218591" y="766539"/>
                  </a:lnTo>
                  <a:lnTo>
                    <a:pt x="259430" y="787551"/>
                  </a:lnTo>
                  <a:lnTo>
                    <a:pt x="302716" y="805219"/>
                  </a:lnTo>
                  <a:lnTo>
                    <a:pt x="348197" y="819330"/>
                  </a:lnTo>
                  <a:lnTo>
                    <a:pt x="395622" y="829672"/>
                  </a:lnTo>
                  <a:lnTo>
                    <a:pt x="444740" y="836032"/>
                  </a:lnTo>
                  <a:lnTo>
                    <a:pt x="495300" y="838200"/>
                  </a:lnTo>
                  <a:lnTo>
                    <a:pt x="545859" y="836032"/>
                  </a:lnTo>
                  <a:lnTo>
                    <a:pt x="594977" y="829672"/>
                  </a:lnTo>
                  <a:lnTo>
                    <a:pt x="642402" y="819330"/>
                  </a:lnTo>
                  <a:lnTo>
                    <a:pt x="687883" y="805219"/>
                  </a:lnTo>
                  <a:lnTo>
                    <a:pt x="731169" y="787551"/>
                  </a:lnTo>
                  <a:lnTo>
                    <a:pt x="772008" y="766539"/>
                  </a:lnTo>
                  <a:lnTo>
                    <a:pt x="810150" y="742393"/>
                  </a:lnTo>
                  <a:lnTo>
                    <a:pt x="845343" y="715327"/>
                  </a:lnTo>
                  <a:lnTo>
                    <a:pt x="877337" y="685552"/>
                  </a:lnTo>
                  <a:lnTo>
                    <a:pt x="905879" y="653281"/>
                  </a:lnTo>
                  <a:lnTo>
                    <a:pt x="930719" y="618725"/>
                  </a:lnTo>
                  <a:lnTo>
                    <a:pt x="951607" y="582096"/>
                  </a:lnTo>
                  <a:lnTo>
                    <a:pt x="968289" y="543607"/>
                  </a:lnTo>
                  <a:lnTo>
                    <a:pt x="980516" y="503470"/>
                  </a:lnTo>
                  <a:lnTo>
                    <a:pt x="988037" y="461897"/>
                  </a:lnTo>
                  <a:lnTo>
                    <a:pt x="990600" y="419100"/>
                  </a:lnTo>
                  <a:lnTo>
                    <a:pt x="988037" y="376302"/>
                  </a:lnTo>
                  <a:lnTo>
                    <a:pt x="980516" y="334729"/>
                  </a:lnTo>
                  <a:lnTo>
                    <a:pt x="968289" y="294592"/>
                  </a:lnTo>
                  <a:lnTo>
                    <a:pt x="951607" y="256103"/>
                  </a:lnTo>
                  <a:lnTo>
                    <a:pt x="930719" y="219474"/>
                  </a:lnTo>
                  <a:lnTo>
                    <a:pt x="905879" y="184918"/>
                  </a:lnTo>
                  <a:lnTo>
                    <a:pt x="877337" y="152647"/>
                  </a:lnTo>
                  <a:lnTo>
                    <a:pt x="845343" y="122872"/>
                  </a:lnTo>
                  <a:lnTo>
                    <a:pt x="810150" y="95806"/>
                  </a:lnTo>
                  <a:lnTo>
                    <a:pt x="772008" y="71660"/>
                  </a:lnTo>
                  <a:lnTo>
                    <a:pt x="731169" y="50648"/>
                  </a:lnTo>
                  <a:lnTo>
                    <a:pt x="687883" y="32980"/>
                  </a:lnTo>
                  <a:lnTo>
                    <a:pt x="642402" y="18869"/>
                  </a:lnTo>
                  <a:lnTo>
                    <a:pt x="594977" y="8527"/>
                  </a:lnTo>
                  <a:lnTo>
                    <a:pt x="545859" y="2167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67600" y="4419600"/>
              <a:ext cx="990600" cy="838200"/>
            </a:xfrm>
            <a:custGeom>
              <a:avLst/>
              <a:gdLst/>
              <a:ahLst/>
              <a:cxnLst/>
              <a:rect l="l" t="t" r="r" b="b"/>
              <a:pathLst>
                <a:path w="990600" h="838200">
                  <a:moveTo>
                    <a:pt x="495300" y="838200"/>
                  </a:moveTo>
                  <a:lnTo>
                    <a:pt x="444740" y="836032"/>
                  </a:lnTo>
                  <a:lnTo>
                    <a:pt x="395622" y="829672"/>
                  </a:lnTo>
                  <a:lnTo>
                    <a:pt x="348197" y="819330"/>
                  </a:lnTo>
                  <a:lnTo>
                    <a:pt x="302716" y="805219"/>
                  </a:lnTo>
                  <a:lnTo>
                    <a:pt x="259430" y="787551"/>
                  </a:lnTo>
                  <a:lnTo>
                    <a:pt x="218591" y="766539"/>
                  </a:lnTo>
                  <a:lnTo>
                    <a:pt x="180449" y="742393"/>
                  </a:lnTo>
                  <a:lnTo>
                    <a:pt x="145256" y="715327"/>
                  </a:lnTo>
                  <a:lnTo>
                    <a:pt x="113262" y="685552"/>
                  </a:lnTo>
                  <a:lnTo>
                    <a:pt x="84720" y="653281"/>
                  </a:lnTo>
                  <a:lnTo>
                    <a:pt x="59880" y="618725"/>
                  </a:lnTo>
                  <a:lnTo>
                    <a:pt x="38992" y="582096"/>
                  </a:lnTo>
                  <a:lnTo>
                    <a:pt x="22310" y="543607"/>
                  </a:lnTo>
                  <a:lnTo>
                    <a:pt x="10083" y="503470"/>
                  </a:lnTo>
                  <a:lnTo>
                    <a:pt x="2562" y="461897"/>
                  </a:lnTo>
                  <a:lnTo>
                    <a:pt x="0" y="419100"/>
                  </a:lnTo>
                  <a:lnTo>
                    <a:pt x="2562" y="376302"/>
                  </a:lnTo>
                  <a:lnTo>
                    <a:pt x="10083" y="334729"/>
                  </a:lnTo>
                  <a:lnTo>
                    <a:pt x="22310" y="294592"/>
                  </a:lnTo>
                  <a:lnTo>
                    <a:pt x="38992" y="256103"/>
                  </a:lnTo>
                  <a:lnTo>
                    <a:pt x="59880" y="219474"/>
                  </a:lnTo>
                  <a:lnTo>
                    <a:pt x="84720" y="184918"/>
                  </a:lnTo>
                  <a:lnTo>
                    <a:pt x="113262" y="152647"/>
                  </a:lnTo>
                  <a:lnTo>
                    <a:pt x="145256" y="122872"/>
                  </a:lnTo>
                  <a:lnTo>
                    <a:pt x="180449" y="95806"/>
                  </a:lnTo>
                  <a:lnTo>
                    <a:pt x="218591" y="71660"/>
                  </a:lnTo>
                  <a:lnTo>
                    <a:pt x="259430" y="50648"/>
                  </a:lnTo>
                  <a:lnTo>
                    <a:pt x="302716" y="32980"/>
                  </a:lnTo>
                  <a:lnTo>
                    <a:pt x="348197" y="18869"/>
                  </a:lnTo>
                  <a:lnTo>
                    <a:pt x="395622" y="8527"/>
                  </a:lnTo>
                  <a:lnTo>
                    <a:pt x="444740" y="2167"/>
                  </a:lnTo>
                  <a:lnTo>
                    <a:pt x="495300" y="0"/>
                  </a:lnTo>
                  <a:lnTo>
                    <a:pt x="545859" y="2167"/>
                  </a:lnTo>
                  <a:lnTo>
                    <a:pt x="594977" y="8527"/>
                  </a:lnTo>
                  <a:lnTo>
                    <a:pt x="642402" y="18869"/>
                  </a:lnTo>
                  <a:lnTo>
                    <a:pt x="687883" y="32980"/>
                  </a:lnTo>
                  <a:lnTo>
                    <a:pt x="731169" y="50648"/>
                  </a:lnTo>
                  <a:lnTo>
                    <a:pt x="772008" y="71660"/>
                  </a:lnTo>
                  <a:lnTo>
                    <a:pt x="810150" y="95806"/>
                  </a:lnTo>
                  <a:lnTo>
                    <a:pt x="845343" y="122872"/>
                  </a:lnTo>
                  <a:lnTo>
                    <a:pt x="877337" y="152647"/>
                  </a:lnTo>
                  <a:lnTo>
                    <a:pt x="905879" y="184918"/>
                  </a:lnTo>
                  <a:lnTo>
                    <a:pt x="930719" y="219474"/>
                  </a:lnTo>
                  <a:lnTo>
                    <a:pt x="951607" y="256103"/>
                  </a:lnTo>
                  <a:lnTo>
                    <a:pt x="968289" y="294592"/>
                  </a:lnTo>
                  <a:lnTo>
                    <a:pt x="980516" y="334729"/>
                  </a:lnTo>
                  <a:lnTo>
                    <a:pt x="988037" y="376302"/>
                  </a:lnTo>
                  <a:lnTo>
                    <a:pt x="990600" y="419100"/>
                  </a:lnTo>
                  <a:lnTo>
                    <a:pt x="988037" y="461897"/>
                  </a:lnTo>
                  <a:lnTo>
                    <a:pt x="980516" y="503470"/>
                  </a:lnTo>
                  <a:lnTo>
                    <a:pt x="968289" y="543607"/>
                  </a:lnTo>
                  <a:lnTo>
                    <a:pt x="951607" y="582096"/>
                  </a:lnTo>
                  <a:lnTo>
                    <a:pt x="930719" y="618725"/>
                  </a:lnTo>
                  <a:lnTo>
                    <a:pt x="905879" y="653281"/>
                  </a:lnTo>
                  <a:lnTo>
                    <a:pt x="877337" y="685552"/>
                  </a:lnTo>
                  <a:lnTo>
                    <a:pt x="845343" y="715327"/>
                  </a:lnTo>
                  <a:lnTo>
                    <a:pt x="810150" y="742393"/>
                  </a:lnTo>
                  <a:lnTo>
                    <a:pt x="772008" y="766539"/>
                  </a:lnTo>
                  <a:lnTo>
                    <a:pt x="731169" y="787551"/>
                  </a:lnTo>
                  <a:lnTo>
                    <a:pt x="687883" y="805219"/>
                  </a:lnTo>
                  <a:lnTo>
                    <a:pt x="642402" y="819330"/>
                  </a:lnTo>
                  <a:lnTo>
                    <a:pt x="594977" y="829672"/>
                  </a:lnTo>
                  <a:lnTo>
                    <a:pt x="545859" y="836032"/>
                  </a:lnTo>
                  <a:lnTo>
                    <a:pt x="495300" y="8382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653019" y="4719320"/>
            <a:ext cx="6197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weblink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Interpretation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Physical  </a:t>
            </a:r>
            <a:r>
              <a:rPr sz="2800" spc="-15" dirty="0"/>
              <a:t>A</a:t>
            </a:r>
            <a:r>
              <a:rPr sz="2800" dirty="0"/>
              <a:t>p</a:t>
            </a:r>
            <a:r>
              <a:rPr sz="2800" spc="-15" dirty="0"/>
              <a:t>p</a:t>
            </a:r>
            <a:r>
              <a:rPr sz="2800" dirty="0"/>
              <a:t>ea</a:t>
            </a:r>
            <a:r>
              <a:rPr sz="2800" spc="-5" dirty="0"/>
              <a:t>r</a:t>
            </a:r>
            <a:r>
              <a:rPr sz="2800" dirty="0"/>
              <a:t>ances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Stereotypes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First</a:t>
            </a:r>
            <a:endParaRPr sz="2800"/>
          </a:p>
          <a:p>
            <a:pPr marL="354965">
              <a:lnSpc>
                <a:spcPct val="100000"/>
              </a:lnSpc>
            </a:pPr>
            <a:r>
              <a:rPr spc="-5" dirty="0"/>
              <a:t>Impressions</a:t>
            </a:r>
          </a:p>
          <a:p>
            <a:pPr marL="354965" marR="107314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/>
              <a:t>Jumping </a:t>
            </a:r>
            <a:r>
              <a:rPr sz="2800" spc="-5" dirty="0"/>
              <a:t>to  </a:t>
            </a:r>
            <a:r>
              <a:rPr sz="2800" spc="-15" dirty="0"/>
              <a:t>C</a:t>
            </a:r>
            <a:r>
              <a:rPr sz="2800" dirty="0"/>
              <a:t>o</a:t>
            </a:r>
            <a:r>
              <a:rPr sz="2800" spc="-15" dirty="0"/>
              <a:t>n</a:t>
            </a:r>
            <a:r>
              <a:rPr sz="2800" dirty="0"/>
              <a:t>cl</a:t>
            </a:r>
            <a:r>
              <a:rPr sz="2800" spc="-15" dirty="0"/>
              <a:t>u</a:t>
            </a:r>
            <a:r>
              <a:rPr sz="2800" dirty="0"/>
              <a:t>s</a:t>
            </a:r>
            <a:r>
              <a:rPr sz="2800" spc="10" dirty="0"/>
              <a:t>i</a:t>
            </a:r>
            <a:r>
              <a:rPr sz="2800" spc="-15" dirty="0"/>
              <a:t>on</a:t>
            </a:r>
            <a:r>
              <a:rPr sz="2800" dirty="0"/>
              <a:t>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Halo</a:t>
            </a:r>
            <a:r>
              <a:rPr sz="2800" spc="-20" dirty="0"/>
              <a:t> </a:t>
            </a:r>
            <a:r>
              <a:rPr sz="2800" spc="-5" dirty="0"/>
              <a:t>Effect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800600" y="2777490"/>
            <a:ext cx="3617595" cy="3012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340995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First impressions  </a:t>
            </a:r>
            <a:r>
              <a:rPr sz="2800" b="1" dirty="0">
                <a:latin typeface="Arial"/>
                <a:cs typeface="Arial"/>
              </a:rPr>
              <a:t>are</a:t>
            </a:r>
            <a:r>
              <a:rPr sz="2800" b="1" spc="-5" dirty="0">
                <a:latin typeface="Arial"/>
                <a:cs typeface="Arial"/>
              </a:rPr>
              <a:t> lasting</a:t>
            </a:r>
            <a:endParaRPr sz="2800">
              <a:latin typeface="Arial"/>
              <a:cs typeface="Arial"/>
            </a:endParaRPr>
          </a:p>
          <a:p>
            <a:pPr marL="302260" marR="5080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The perceiver </a:t>
            </a:r>
            <a:r>
              <a:rPr sz="2800" b="1" dirty="0">
                <a:latin typeface="Arial"/>
                <a:cs typeface="Arial"/>
              </a:rPr>
              <a:t>is  trying to </a:t>
            </a:r>
            <a:r>
              <a:rPr sz="2800" b="1" spc="-5" dirty="0">
                <a:latin typeface="Arial"/>
                <a:cs typeface="Arial"/>
              </a:rPr>
              <a:t>determine  which stimuli are  </a:t>
            </a:r>
            <a:r>
              <a:rPr sz="2800" b="1" dirty="0">
                <a:latin typeface="Arial"/>
                <a:cs typeface="Arial"/>
              </a:rPr>
              <a:t>relevant,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important,  </a:t>
            </a:r>
            <a:r>
              <a:rPr sz="2800" b="1" dirty="0">
                <a:latin typeface="Arial"/>
                <a:cs typeface="Arial"/>
              </a:rPr>
              <a:t>or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predictive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Interpretation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Physical  </a:t>
            </a:r>
            <a:r>
              <a:rPr sz="2800" spc="-15" dirty="0"/>
              <a:t>A</a:t>
            </a:r>
            <a:r>
              <a:rPr sz="2800" dirty="0"/>
              <a:t>p</a:t>
            </a:r>
            <a:r>
              <a:rPr sz="2800" spc="-15" dirty="0"/>
              <a:t>p</a:t>
            </a:r>
            <a:r>
              <a:rPr sz="2800" dirty="0"/>
              <a:t>ea</a:t>
            </a:r>
            <a:r>
              <a:rPr sz="2800" spc="-5" dirty="0"/>
              <a:t>r</a:t>
            </a:r>
            <a:r>
              <a:rPr sz="2800" dirty="0"/>
              <a:t>ances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Stereotypes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First</a:t>
            </a:r>
            <a:endParaRPr sz="2800"/>
          </a:p>
          <a:p>
            <a:pPr marL="354965">
              <a:lnSpc>
                <a:spcPct val="100000"/>
              </a:lnSpc>
            </a:pPr>
            <a:r>
              <a:rPr spc="-5" dirty="0"/>
              <a:t>Impressions</a:t>
            </a:r>
          </a:p>
          <a:p>
            <a:pPr marL="354965" marR="107314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/>
              <a:t>Jumping </a:t>
            </a:r>
            <a:r>
              <a:rPr sz="2800" spc="-5" dirty="0"/>
              <a:t>to  </a:t>
            </a:r>
            <a:r>
              <a:rPr sz="2800" spc="-15" dirty="0"/>
              <a:t>C</a:t>
            </a:r>
            <a:r>
              <a:rPr sz="2800" dirty="0"/>
              <a:t>o</a:t>
            </a:r>
            <a:r>
              <a:rPr sz="2800" spc="-15" dirty="0"/>
              <a:t>n</a:t>
            </a:r>
            <a:r>
              <a:rPr sz="2800" dirty="0"/>
              <a:t>cl</a:t>
            </a:r>
            <a:r>
              <a:rPr sz="2800" spc="-15" dirty="0"/>
              <a:t>u</a:t>
            </a:r>
            <a:r>
              <a:rPr sz="2800" dirty="0"/>
              <a:t>s</a:t>
            </a:r>
            <a:r>
              <a:rPr sz="2800" spc="10" dirty="0"/>
              <a:t>i</a:t>
            </a:r>
            <a:r>
              <a:rPr sz="2800" spc="-15" dirty="0"/>
              <a:t>on</a:t>
            </a:r>
            <a:r>
              <a:rPr sz="2800" dirty="0"/>
              <a:t>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Halo</a:t>
            </a:r>
            <a:r>
              <a:rPr sz="2800" spc="-20" dirty="0"/>
              <a:t> </a:t>
            </a:r>
            <a:r>
              <a:rPr sz="2800" spc="-5" dirty="0"/>
              <a:t>Effect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8356600" y="6680532"/>
            <a:ext cx="48260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0000CC"/>
                </a:solidFill>
                <a:latin typeface="Arial"/>
                <a:cs typeface="Arial"/>
              </a:rPr>
              <a:t>6 -</a:t>
            </a:r>
            <a:r>
              <a:rPr sz="1400" spc="-8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CC"/>
                </a:solidFill>
                <a:latin typeface="Arial"/>
                <a:cs typeface="Arial"/>
              </a:rPr>
              <a:t>32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0600" y="2777490"/>
            <a:ext cx="3533140" cy="343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People tend not </a:t>
            </a:r>
            <a:r>
              <a:rPr sz="2800" b="1" dirty="0">
                <a:latin typeface="Arial"/>
                <a:cs typeface="Arial"/>
              </a:rPr>
              <a:t>to  listen </a:t>
            </a:r>
            <a:r>
              <a:rPr sz="2800" b="1" spc="-5" dirty="0">
                <a:latin typeface="Arial"/>
                <a:cs typeface="Arial"/>
              </a:rPr>
              <a:t>to </a:t>
            </a:r>
            <a:r>
              <a:rPr sz="2800" b="1" dirty="0">
                <a:latin typeface="Arial"/>
                <a:cs typeface="Arial"/>
              </a:rPr>
              <a:t>all </a:t>
            </a:r>
            <a:r>
              <a:rPr sz="2800" b="1" spc="-5" dirty="0">
                <a:latin typeface="Arial"/>
                <a:cs typeface="Arial"/>
              </a:rPr>
              <a:t>the  information </a:t>
            </a:r>
            <a:r>
              <a:rPr sz="2800" b="1" spc="-10" dirty="0">
                <a:latin typeface="Arial"/>
                <a:cs typeface="Arial"/>
              </a:rPr>
              <a:t>before  </a:t>
            </a:r>
            <a:r>
              <a:rPr sz="2800" b="1" spc="-5" dirty="0">
                <a:latin typeface="Arial"/>
                <a:cs typeface="Arial"/>
              </a:rPr>
              <a:t>making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conclusion</a:t>
            </a:r>
            <a:endParaRPr sz="2800">
              <a:latin typeface="Arial"/>
              <a:cs typeface="Arial"/>
            </a:endParaRPr>
          </a:p>
          <a:p>
            <a:pPr marL="302260" marR="217804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Important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10" dirty="0">
                <a:latin typeface="Arial"/>
                <a:cs typeface="Arial"/>
              </a:rPr>
              <a:t>put  </a:t>
            </a:r>
            <a:r>
              <a:rPr sz="2800" b="1" spc="-5" dirty="0">
                <a:latin typeface="Arial"/>
                <a:cs typeface="Arial"/>
              </a:rPr>
              <a:t>persuasive  arguments </a:t>
            </a:r>
            <a:r>
              <a:rPr sz="2800" b="1" dirty="0">
                <a:latin typeface="Arial"/>
                <a:cs typeface="Arial"/>
              </a:rPr>
              <a:t>first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  </a:t>
            </a:r>
            <a:r>
              <a:rPr sz="2800" b="1" spc="-5" dirty="0">
                <a:latin typeface="Arial"/>
                <a:cs typeface="Arial"/>
              </a:rPr>
              <a:t>advertising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Interpretation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Physical  </a:t>
            </a:r>
            <a:r>
              <a:rPr sz="2800" spc="-15" dirty="0"/>
              <a:t>A</a:t>
            </a:r>
            <a:r>
              <a:rPr sz="2800" dirty="0"/>
              <a:t>p</a:t>
            </a:r>
            <a:r>
              <a:rPr sz="2800" spc="-15" dirty="0"/>
              <a:t>p</a:t>
            </a:r>
            <a:r>
              <a:rPr sz="2800" dirty="0"/>
              <a:t>ea</a:t>
            </a:r>
            <a:r>
              <a:rPr sz="2800" spc="-5" dirty="0"/>
              <a:t>r</a:t>
            </a:r>
            <a:r>
              <a:rPr sz="2800" dirty="0"/>
              <a:t>ances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Stereotypes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First</a:t>
            </a:r>
            <a:endParaRPr sz="2800"/>
          </a:p>
          <a:p>
            <a:pPr marL="354965">
              <a:lnSpc>
                <a:spcPct val="100000"/>
              </a:lnSpc>
            </a:pPr>
            <a:r>
              <a:rPr spc="-5" dirty="0"/>
              <a:t>Impressions</a:t>
            </a:r>
          </a:p>
          <a:p>
            <a:pPr marL="354965" marR="107314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/>
              <a:t>Jumping </a:t>
            </a:r>
            <a:r>
              <a:rPr sz="2800" spc="-5" dirty="0"/>
              <a:t>to  </a:t>
            </a:r>
            <a:r>
              <a:rPr sz="2800" spc="-15" dirty="0"/>
              <a:t>C</a:t>
            </a:r>
            <a:r>
              <a:rPr sz="2800" dirty="0"/>
              <a:t>o</a:t>
            </a:r>
            <a:r>
              <a:rPr sz="2800" spc="-15" dirty="0"/>
              <a:t>n</a:t>
            </a:r>
            <a:r>
              <a:rPr sz="2800" dirty="0"/>
              <a:t>cl</a:t>
            </a:r>
            <a:r>
              <a:rPr sz="2800" spc="-15" dirty="0"/>
              <a:t>u</a:t>
            </a:r>
            <a:r>
              <a:rPr sz="2800" dirty="0"/>
              <a:t>s</a:t>
            </a:r>
            <a:r>
              <a:rPr sz="2800" spc="10" dirty="0"/>
              <a:t>i</a:t>
            </a:r>
            <a:r>
              <a:rPr sz="2800" spc="-15" dirty="0"/>
              <a:t>on</a:t>
            </a:r>
            <a:r>
              <a:rPr sz="2800" dirty="0"/>
              <a:t>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Halo</a:t>
            </a:r>
            <a:r>
              <a:rPr sz="2800" spc="-20" dirty="0"/>
              <a:t> </a:t>
            </a:r>
            <a:r>
              <a:rPr sz="2800" spc="-5" dirty="0"/>
              <a:t>Effect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800600" y="2777490"/>
            <a:ext cx="3950970" cy="343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Consumers perceive  </a:t>
            </a:r>
            <a:r>
              <a:rPr sz="2800" b="1" dirty="0">
                <a:latin typeface="Arial"/>
                <a:cs typeface="Arial"/>
              </a:rPr>
              <a:t>and </a:t>
            </a:r>
            <a:r>
              <a:rPr sz="2800" b="1" spc="-5" dirty="0">
                <a:latin typeface="Arial"/>
                <a:cs typeface="Arial"/>
              </a:rPr>
              <a:t>evaluate multiple  objects based </a:t>
            </a:r>
            <a:r>
              <a:rPr sz="2800" b="1" spc="-10" dirty="0">
                <a:latin typeface="Arial"/>
                <a:cs typeface="Arial"/>
              </a:rPr>
              <a:t>on </a:t>
            </a:r>
            <a:r>
              <a:rPr sz="2800" b="1" dirty="0">
                <a:latin typeface="Arial"/>
                <a:cs typeface="Arial"/>
              </a:rPr>
              <a:t>just  </a:t>
            </a:r>
            <a:r>
              <a:rPr sz="2800" b="1" spc="-5" dirty="0">
                <a:latin typeface="Arial"/>
                <a:cs typeface="Arial"/>
              </a:rPr>
              <a:t>one dimension</a:t>
            </a:r>
            <a:endParaRPr sz="2800">
              <a:latin typeface="Arial"/>
              <a:cs typeface="Arial"/>
            </a:endParaRPr>
          </a:p>
          <a:p>
            <a:pPr marL="302260" marR="282575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Used </a:t>
            </a:r>
            <a:r>
              <a:rPr sz="2800" b="1" dirty="0">
                <a:latin typeface="Arial"/>
                <a:cs typeface="Arial"/>
              </a:rPr>
              <a:t>in </a:t>
            </a:r>
            <a:r>
              <a:rPr sz="2800" b="1" spc="-5" dirty="0">
                <a:latin typeface="Arial"/>
                <a:cs typeface="Arial"/>
              </a:rPr>
              <a:t>licensing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of  </a:t>
            </a:r>
            <a:r>
              <a:rPr sz="2800" b="1" spc="-5" dirty="0">
                <a:latin typeface="Arial"/>
                <a:cs typeface="Arial"/>
              </a:rPr>
              <a:t>names</a:t>
            </a:r>
            <a:endParaRPr sz="2800">
              <a:latin typeface="Arial"/>
              <a:cs typeface="Arial"/>
            </a:endParaRPr>
          </a:p>
          <a:p>
            <a:pPr marL="302260" marR="5715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Important with  spokesperson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choice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48200" y="457199"/>
            <a:ext cx="4194809" cy="5905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1558290"/>
            <a:ext cx="319595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279" marR="5080" indent="-195580" algn="just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The </a:t>
            </a:r>
            <a:r>
              <a:rPr sz="3600" b="0" dirty="0">
                <a:latin typeface="Arial"/>
                <a:cs typeface="Arial"/>
              </a:rPr>
              <a:t>halo </a:t>
            </a:r>
            <a:r>
              <a:rPr sz="3600" b="0" spc="-5" dirty="0">
                <a:latin typeface="Arial"/>
                <a:cs typeface="Arial"/>
              </a:rPr>
              <a:t>effect  helps Adidas  break into</a:t>
            </a:r>
            <a:r>
              <a:rPr sz="3600" b="0" spc="-80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new</a:t>
            </a:r>
            <a:endParaRPr sz="3600">
              <a:latin typeface="Arial"/>
              <a:cs typeface="Arial"/>
            </a:endParaRPr>
          </a:p>
          <a:p>
            <a:pPr marL="576580" marR="373380" indent="355600">
              <a:lnSpc>
                <a:spcPct val="100000"/>
              </a:lnSpc>
            </a:pPr>
            <a:r>
              <a:rPr sz="3600" b="0" spc="-5" dirty="0">
                <a:latin typeface="Arial"/>
                <a:cs typeface="Arial"/>
              </a:rPr>
              <a:t>product  </a:t>
            </a:r>
            <a:r>
              <a:rPr sz="3600" b="0" dirty="0">
                <a:latin typeface="Arial"/>
                <a:cs typeface="Arial"/>
              </a:rPr>
              <a:t>c</a:t>
            </a:r>
            <a:r>
              <a:rPr sz="3600" b="0" spc="5" dirty="0">
                <a:latin typeface="Arial"/>
                <a:cs typeface="Arial"/>
              </a:rPr>
              <a:t>a</a:t>
            </a:r>
            <a:r>
              <a:rPr sz="3600" b="0" spc="-15" dirty="0">
                <a:latin typeface="Arial"/>
                <a:cs typeface="Arial"/>
              </a:rPr>
              <a:t>t</a:t>
            </a:r>
            <a:r>
              <a:rPr sz="3600" b="0" spc="-5" dirty="0">
                <a:latin typeface="Arial"/>
                <a:cs typeface="Arial"/>
              </a:rPr>
              <a:t>e</a:t>
            </a:r>
            <a:r>
              <a:rPr sz="3600" b="0" spc="5" dirty="0">
                <a:latin typeface="Arial"/>
                <a:cs typeface="Arial"/>
              </a:rPr>
              <a:t>g</a:t>
            </a:r>
            <a:r>
              <a:rPr sz="3600" b="0" spc="-5" dirty="0">
                <a:latin typeface="Arial"/>
                <a:cs typeface="Arial"/>
              </a:rPr>
              <a:t>or</a:t>
            </a:r>
            <a:r>
              <a:rPr sz="3600" b="0" spc="10" dirty="0">
                <a:latin typeface="Arial"/>
                <a:cs typeface="Arial"/>
              </a:rPr>
              <a:t>i</a:t>
            </a:r>
            <a:r>
              <a:rPr sz="3600" b="0" spc="-5" dirty="0">
                <a:latin typeface="Arial"/>
                <a:cs typeface="Arial"/>
              </a:rPr>
              <a:t>es.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900" y="528320"/>
            <a:ext cx="69361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Issues </a:t>
            </a:r>
            <a:r>
              <a:rPr sz="4000" dirty="0"/>
              <a:t>in </a:t>
            </a:r>
            <a:r>
              <a:rPr sz="4000" spc="-10" dirty="0"/>
              <a:t>Consumer</a:t>
            </a:r>
            <a:r>
              <a:rPr sz="4000" spc="-55" dirty="0"/>
              <a:t> </a:t>
            </a:r>
            <a:r>
              <a:rPr sz="4000" spc="-5" dirty="0"/>
              <a:t>Imagery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3269" y="1534159"/>
            <a:ext cx="7894320" cy="380492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Product </a:t>
            </a:r>
            <a:r>
              <a:rPr sz="3200" b="1" spc="-5" dirty="0">
                <a:latin typeface="Arial"/>
                <a:cs typeface="Arial"/>
              </a:rPr>
              <a:t>Positioning and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Repositioning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Positioning </a:t>
            </a:r>
            <a:r>
              <a:rPr sz="3200" b="1" dirty="0">
                <a:latin typeface="Arial"/>
                <a:cs typeface="Arial"/>
              </a:rPr>
              <a:t>of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Services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Perceived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Price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Perceived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Quality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Retail Store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Image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Manufacturer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Image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Perceived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Risk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7839" y="497840"/>
            <a:ext cx="30683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Positioning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586229"/>
            <a:ext cx="7735570" cy="432562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54965" marR="701040" indent="-342900">
              <a:lnSpc>
                <a:spcPts val="3450"/>
              </a:lnSpc>
              <a:spcBef>
                <a:spcPts val="5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Establishing </a:t>
            </a:r>
            <a:r>
              <a:rPr sz="3200" b="1" dirty="0">
                <a:latin typeface="Arial"/>
                <a:cs typeface="Arial"/>
              </a:rPr>
              <a:t>a </a:t>
            </a:r>
            <a:r>
              <a:rPr sz="3200" b="1" spc="-5" dirty="0">
                <a:latin typeface="Arial"/>
                <a:cs typeface="Arial"/>
              </a:rPr>
              <a:t>specific image for </a:t>
            </a:r>
            <a:r>
              <a:rPr sz="3200" b="1" dirty="0">
                <a:latin typeface="Arial"/>
                <a:cs typeface="Arial"/>
              </a:rPr>
              <a:t>a  </a:t>
            </a:r>
            <a:r>
              <a:rPr sz="3200" b="1" spc="-5" dirty="0">
                <a:latin typeface="Arial"/>
                <a:cs typeface="Arial"/>
              </a:rPr>
              <a:t>brand </a:t>
            </a:r>
            <a:r>
              <a:rPr sz="3200" b="1" dirty="0">
                <a:latin typeface="Arial"/>
                <a:cs typeface="Arial"/>
              </a:rPr>
              <a:t>in the consumer’s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mind</a:t>
            </a:r>
            <a:endParaRPr sz="3200">
              <a:latin typeface="Arial"/>
              <a:cs typeface="Arial"/>
            </a:endParaRPr>
          </a:p>
          <a:p>
            <a:pPr marL="354965" marR="659130" indent="-342900">
              <a:lnSpc>
                <a:spcPts val="345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Product is </a:t>
            </a:r>
            <a:r>
              <a:rPr sz="3200" b="1" spc="-5" dirty="0">
                <a:latin typeface="Arial"/>
                <a:cs typeface="Arial"/>
              </a:rPr>
              <a:t>positioned </a:t>
            </a:r>
            <a:r>
              <a:rPr sz="3200" b="1" dirty="0">
                <a:latin typeface="Arial"/>
                <a:cs typeface="Arial"/>
              </a:rPr>
              <a:t>in </a:t>
            </a:r>
            <a:r>
              <a:rPr sz="3200" b="1" spc="-5" dirty="0">
                <a:latin typeface="Arial"/>
                <a:cs typeface="Arial"/>
              </a:rPr>
              <a:t>relation </a:t>
            </a:r>
            <a:r>
              <a:rPr sz="3200" b="1" dirty="0">
                <a:latin typeface="Arial"/>
                <a:cs typeface="Arial"/>
              </a:rPr>
              <a:t>to  </a:t>
            </a:r>
            <a:r>
              <a:rPr sz="3200" b="1" spc="-5" dirty="0">
                <a:latin typeface="Arial"/>
                <a:cs typeface="Arial"/>
              </a:rPr>
              <a:t>competing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brands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ts val="3450"/>
              </a:lnSpc>
              <a:spcBef>
                <a:spcPts val="8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Conveys the concept, or meaning, of  </a:t>
            </a: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product in </a:t>
            </a:r>
            <a:r>
              <a:rPr sz="3200" b="1" spc="-5" dirty="0">
                <a:latin typeface="Arial"/>
                <a:cs typeface="Arial"/>
              </a:rPr>
              <a:t>terms </a:t>
            </a:r>
            <a:r>
              <a:rPr sz="3200" b="1" dirty="0">
                <a:latin typeface="Arial"/>
                <a:cs typeface="Arial"/>
              </a:rPr>
              <a:t>of </a:t>
            </a:r>
            <a:r>
              <a:rPr sz="3200" b="1" spc="-5" dirty="0">
                <a:latin typeface="Arial"/>
                <a:cs typeface="Arial"/>
              </a:rPr>
              <a:t>how </a:t>
            </a:r>
            <a:r>
              <a:rPr sz="3200" b="1" dirty="0">
                <a:latin typeface="Arial"/>
                <a:cs typeface="Arial"/>
              </a:rPr>
              <a:t>it </a:t>
            </a:r>
            <a:r>
              <a:rPr sz="3200" b="1" spc="-5" dirty="0">
                <a:latin typeface="Arial"/>
                <a:cs typeface="Arial"/>
              </a:rPr>
              <a:t>fulfills </a:t>
            </a:r>
            <a:r>
              <a:rPr sz="3200" b="1" dirty="0">
                <a:latin typeface="Arial"/>
                <a:cs typeface="Arial"/>
              </a:rPr>
              <a:t>a  </a:t>
            </a:r>
            <a:r>
              <a:rPr sz="3200" b="1" spc="-5" dirty="0">
                <a:latin typeface="Arial"/>
                <a:cs typeface="Arial"/>
              </a:rPr>
              <a:t>consumer</a:t>
            </a:r>
            <a:r>
              <a:rPr sz="3200" b="1" dirty="0">
                <a:latin typeface="Arial"/>
                <a:cs typeface="Arial"/>
              </a:rPr>
              <a:t> need</a:t>
            </a:r>
            <a:endParaRPr sz="3200">
              <a:latin typeface="Arial"/>
              <a:cs typeface="Arial"/>
            </a:endParaRPr>
          </a:p>
          <a:p>
            <a:pPr marL="354965" marR="316230" indent="-342900">
              <a:lnSpc>
                <a:spcPts val="346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Result of successful </a:t>
            </a:r>
            <a:r>
              <a:rPr sz="3200" b="1" spc="-5" dirty="0">
                <a:latin typeface="Arial"/>
                <a:cs typeface="Arial"/>
              </a:rPr>
              <a:t>positioning </a:t>
            </a:r>
            <a:r>
              <a:rPr sz="3200" b="1" dirty="0">
                <a:latin typeface="Arial"/>
                <a:cs typeface="Arial"/>
              </a:rPr>
              <a:t>is a  </a:t>
            </a:r>
            <a:r>
              <a:rPr sz="3200" b="1" spc="-5" dirty="0">
                <a:latin typeface="Arial"/>
                <a:cs typeface="Arial"/>
              </a:rPr>
              <a:t>distinctive, positive brand</a:t>
            </a:r>
            <a:r>
              <a:rPr sz="3200" b="1" spc="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image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" y="0"/>
            <a:ext cx="9145270" cy="6860540"/>
            <a:chOff x="-1270" y="0"/>
            <a:chExt cx="9145270" cy="686054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60540"/>
            </a:xfrm>
            <a:custGeom>
              <a:avLst/>
              <a:gdLst/>
              <a:ahLst/>
              <a:cxnLst/>
              <a:rect l="l" t="t" r="r" b="b"/>
              <a:pathLst>
                <a:path w="9144000" h="6860540">
                  <a:moveTo>
                    <a:pt x="9144000" y="1270"/>
                  </a:moveTo>
                  <a:lnTo>
                    <a:pt x="382270" y="1270"/>
                  </a:lnTo>
                  <a:lnTo>
                    <a:pt x="382270" y="0"/>
                  </a:lnTo>
                  <a:lnTo>
                    <a:pt x="374650" y="0"/>
                  </a:lnTo>
                  <a:lnTo>
                    <a:pt x="374650" y="1270"/>
                  </a:lnTo>
                  <a:lnTo>
                    <a:pt x="0" y="1270"/>
                  </a:lnTo>
                  <a:lnTo>
                    <a:pt x="0" y="153670"/>
                  </a:lnTo>
                  <a:lnTo>
                    <a:pt x="374650" y="153670"/>
                  </a:lnTo>
                  <a:lnTo>
                    <a:pt x="374650" y="6860540"/>
                  </a:lnTo>
                  <a:lnTo>
                    <a:pt x="382270" y="6860540"/>
                  </a:lnTo>
                  <a:lnTo>
                    <a:pt x="382270" y="153670"/>
                  </a:lnTo>
                  <a:lnTo>
                    <a:pt x="9144000" y="153670"/>
                  </a:lnTo>
                  <a:lnTo>
                    <a:pt x="9144000" y="127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670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64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067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63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30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62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543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6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908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60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14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38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75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D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98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22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B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463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A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828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9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06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30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7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67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90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5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14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4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51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74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98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1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22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0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59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82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006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943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66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B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90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A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271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9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51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74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7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98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6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435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5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58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4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82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3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191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2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43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1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66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032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271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50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D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874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C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111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B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349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A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714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9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5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8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91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7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42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6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93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5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032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4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7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35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3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-12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1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1407160" y="497840"/>
            <a:ext cx="63296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Positioning</a:t>
            </a:r>
            <a:r>
              <a:rPr spc="-25" dirty="0"/>
              <a:t> </a:t>
            </a:r>
            <a:r>
              <a:rPr spc="-5" dirty="0"/>
              <a:t>Techniques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763269" y="1634490"/>
            <a:ext cx="3866515" cy="276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56972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Umbrella  </a:t>
            </a: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spc="-15" dirty="0">
                <a:latin typeface="Arial"/>
                <a:cs typeface="Arial"/>
              </a:rPr>
              <a:t>o</a:t>
            </a:r>
            <a:r>
              <a:rPr sz="2800" b="1" dirty="0">
                <a:latin typeface="Arial"/>
                <a:cs typeface="Arial"/>
              </a:rPr>
              <a:t>si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dirty="0">
                <a:latin typeface="Arial"/>
                <a:cs typeface="Arial"/>
              </a:rPr>
              <a:t>i</a:t>
            </a:r>
            <a:r>
              <a:rPr sz="2800" b="1" spc="-15" dirty="0">
                <a:latin typeface="Arial"/>
                <a:cs typeface="Arial"/>
              </a:rPr>
              <a:t>on</a:t>
            </a:r>
            <a:r>
              <a:rPr sz="2800" b="1" spc="10" dirty="0">
                <a:latin typeface="Arial"/>
                <a:cs typeface="Arial"/>
              </a:rPr>
              <a:t>i</a:t>
            </a:r>
            <a:r>
              <a:rPr sz="2800" b="1" spc="-15" dirty="0">
                <a:latin typeface="Arial"/>
                <a:cs typeface="Arial"/>
              </a:rPr>
              <a:t>n</a:t>
            </a:r>
            <a:r>
              <a:rPr sz="2800" b="1" dirty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  <a:p>
            <a:pPr marL="354965" marR="226695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Positioning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against  Competition</a:t>
            </a:r>
            <a:endParaRPr sz="28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Positioning Based  </a:t>
            </a:r>
            <a:r>
              <a:rPr sz="2800" b="1" spc="-10" dirty="0">
                <a:latin typeface="Arial"/>
                <a:cs typeface="Arial"/>
              </a:rPr>
              <a:t>on </a:t>
            </a:r>
            <a:r>
              <a:rPr sz="2800" b="1" dirty="0">
                <a:latin typeface="Arial"/>
                <a:cs typeface="Arial"/>
              </a:rPr>
              <a:t>a </a:t>
            </a:r>
            <a:r>
              <a:rPr sz="2800" b="1" spc="-5" dirty="0">
                <a:latin typeface="Arial"/>
                <a:cs typeface="Arial"/>
              </a:rPr>
              <a:t>Specific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Benefit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954270" y="1634490"/>
            <a:ext cx="3820795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Finding </a:t>
            </a:r>
            <a:r>
              <a:rPr sz="2800" b="1" dirty="0">
                <a:latin typeface="Arial"/>
                <a:cs typeface="Arial"/>
              </a:rPr>
              <a:t>an  </a:t>
            </a:r>
            <a:r>
              <a:rPr sz="2800" b="1" spc="-5" dirty="0">
                <a:latin typeface="Arial"/>
                <a:cs typeface="Arial"/>
              </a:rPr>
              <a:t>“Unowned”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Position</a:t>
            </a:r>
            <a:endParaRPr sz="2800">
              <a:latin typeface="Arial"/>
              <a:cs typeface="Arial"/>
            </a:endParaRPr>
          </a:p>
          <a:p>
            <a:pPr marL="355600" marR="104648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Filling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Several  </a:t>
            </a:r>
            <a:r>
              <a:rPr sz="2800" b="1" spc="-10" dirty="0">
                <a:latin typeface="Arial"/>
                <a:cs typeface="Arial"/>
              </a:rPr>
              <a:t>Positions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Repositioning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3729" y="497840"/>
            <a:ext cx="53378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35" dirty="0"/>
              <a:t> </a:t>
            </a:r>
            <a:r>
              <a:rPr spc="-5" dirty="0"/>
              <a:t>Mapping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446645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 research technique that enables  marketers to </a:t>
            </a:r>
            <a:r>
              <a:rPr sz="3200" b="1" spc="-5" dirty="0">
                <a:latin typeface="Arial"/>
                <a:cs typeface="Arial"/>
              </a:rPr>
              <a:t>plot </a:t>
            </a:r>
            <a:r>
              <a:rPr sz="3200" b="1" dirty="0">
                <a:latin typeface="Arial"/>
                <a:cs typeface="Arial"/>
              </a:rPr>
              <a:t>graphically  consumers’ perceptions concerning  product attributes </a:t>
            </a:r>
            <a:r>
              <a:rPr sz="3200" b="1" spc="-5" dirty="0">
                <a:latin typeface="Arial"/>
                <a:cs typeface="Arial"/>
              </a:rPr>
              <a:t>of specific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brands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0110" y="190500"/>
            <a:ext cx="484505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3160" marR="5080" indent="-114046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Perceptual Mapping  </a:t>
            </a:r>
            <a:r>
              <a:rPr sz="4000" spc="-5" dirty="0"/>
              <a:t>Figure</a:t>
            </a:r>
            <a:r>
              <a:rPr sz="4000" spc="-10" dirty="0"/>
              <a:t> </a:t>
            </a:r>
            <a:r>
              <a:rPr sz="4000" spc="-5" dirty="0"/>
              <a:t>6.14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378710" y="1524000"/>
            <a:ext cx="5013960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2880" y="497840"/>
            <a:ext cx="62388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52395" algn="l"/>
              </a:tabLst>
            </a:pPr>
            <a:r>
              <a:rPr spc="-5" dirty="0" smtClean="0"/>
              <a:t>Elements</a:t>
            </a:r>
            <a:r>
              <a:rPr lang="en-US" spc="-5" dirty="0" smtClean="0"/>
              <a:t> </a:t>
            </a:r>
            <a:r>
              <a:rPr dirty="0" smtClean="0"/>
              <a:t>of</a:t>
            </a:r>
            <a:r>
              <a:rPr spc="-50" dirty="0" smtClean="0"/>
              <a:t> </a:t>
            </a:r>
            <a:r>
              <a:rPr spc="-5" dirty="0"/>
              <a:t>Perception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76400"/>
            <a:ext cx="4619625" cy="23812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Sensation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Absolute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threshold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Differential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threshold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Subliminal</a:t>
            </a:r>
            <a:r>
              <a:rPr sz="3200" b="1" spc="-8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perception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1419" y="497840"/>
            <a:ext cx="67411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8810" algn="l"/>
              </a:tabLst>
            </a:pPr>
            <a:r>
              <a:rPr spc="-5" dirty="0"/>
              <a:t>Issues	</a:t>
            </a:r>
            <a:r>
              <a:rPr dirty="0"/>
              <a:t>in </a:t>
            </a:r>
            <a:r>
              <a:rPr spc="-5" dirty="0"/>
              <a:t>Perceived</a:t>
            </a:r>
            <a:r>
              <a:rPr spc="-65" dirty="0"/>
              <a:t> </a:t>
            </a:r>
            <a:r>
              <a:rPr dirty="0"/>
              <a:t>Price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856855" cy="4183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89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Reference prices – used as a basis </a:t>
            </a:r>
            <a:r>
              <a:rPr sz="3200" b="1" spc="-5" dirty="0">
                <a:latin typeface="Arial"/>
                <a:cs typeface="Arial"/>
              </a:rPr>
              <a:t>for  </a:t>
            </a:r>
            <a:r>
              <a:rPr sz="3200" b="1" dirty="0">
                <a:latin typeface="Arial"/>
                <a:cs typeface="Arial"/>
              </a:rPr>
              <a:t>comparison in judging </a:t>
            </a:r>
            <a:r>
              <a:rPr sz="3200" b="1" spc="-5" dirty="0">
                <a:latin typeface="Arial"/>
                <a:cs typeface="Arial"/>
              </a:rPr>
              <a:t>another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price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Internal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External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Acquisition </a:t>
            </a:r>
            <a:r>
              <a:rPr sz="3200" b="1" dirty="0">
                <a:latin typeface="Arial"/>
                <a:cs typeface="Arial"/>
              </a:rPr>
              <a:t>and transaction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utility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999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One </a:t>
            </a:r>
            <a:r>
              <a:rPr sz="3200" b="1" spc="-5" dirty="0">
                <a:latin typeface="Arial"/>
                <a:cs typeface="Arial"/>
              </a:rPr>
              <a:t>study </a:t>
            </a:r>
            <a:r>
              <a:rPr sz="3200" b="1" dirty="0">
                <a:latin typeface="Arial"/>
                <a:cs typeface="Arial"/>
              </a:rPr>
              <a:t>offers three types of </a:t>
            </a:r>
            <a:r>
              <a:rPr sz="3200" b="1" spc="-5" dirty="0">
                <a:latin typeface="Arial"/>
                <a:cs typeface="Arial"/>
              </a:rPr>
              <a:t>pricing  </a:t>
            </a:r>
            <a:r>
              <a:rPr sz="3200" b="1" dirty="0">
                <a:latin typeface="Arial"/>
                <a:cs typeface="Arial"/>
              </a:rPr>
              <a:t>strategies based </a:t>
            </a:r>
            <a:r>
              <a:rPr sz="3200" b="1" spc="-5" dirty="0">
                <a:latin typeface="Arial"/>
                <a:cs typeface="Arial"/>
              </a:rPr>
              <a:t>on perception of  </a:t>
            </a:r>
            <a:r>
              <a:rPr sz="3200" b="1" dirty="0">
                <a:latin typeface="Arial"/>
                <a:cs typeface="Arial"/>
              </a:rPr>
              <a:t>value.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0310" y="132079"/>
            <a:ext cx="672401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5476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Three Pricing Strategies  Focused </a:t>
            </a:r>
            <a:r>
              <a:rPr sz="2800" spc="-10" dirty="0"/>
              <a:t>on </a:t>
            </a:r>
            <a:r>
              <a:rPr sz="2800" spc="-5" dirty="0"/>
              <a:t>Perceived Value (Table</a:t>
            </a:r>
            <a:r>
              <a:rPr sz="2800" spc="5" dirty="0"/>
              <a:t> </a:t>
            </a:r>
            <a:r>
              <a:rPr sz="2800" spc="-5" dirty="0"/>
              <a:t>6-1)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9203" y="1156743"/>
          <a:ext cx="8534400" cy="5229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/>
                <a:gridCol w="3327400"/>
                <a:gridCol w="2844800"/>
              </a:tblGrid>
              <a:tr h="8382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Pricing</a:t>
                      </a:r>
                      <a:r>
                        <a:rPr sz="2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Strategy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Provides Value</a:t>
                      </a:r>
                      <a:r>
                        <a:rPr sz="2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By…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Implemented</a:t>
                      </a:r>
                      <a:r>
                        <a:rPr sz="2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As…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4310">
                <a:tc>
                  <a:txBody>
                    <a:bodyPr/>
                    <a:lstStyle/>
                    <a:p>
                      <a:pPr marL="90170" marR="3867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Satisfaction-based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pricing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39179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Recognizing and reducing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customers’ perceptions of  uncertainly, which the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intangible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nature of services  magnifies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Service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guarantees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170" marR="604520">
                        <a:lnSpc>
                          <a:spcPct val="120400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Benefit-driven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pricing  Flat-rate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pricing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Relationship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pricing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11176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Encouraging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long-term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relationships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with the company  that customers view as  beneficial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716915">
                        <a:lnSpc>
                          <a:spcPts val="261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Long-term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contracts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Price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bundling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3863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Efficiency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pricing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1358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Sharing with customers the  cost savings that the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company  has achieved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understanding, managing, and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reducing the costs of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providing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service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Cost-leader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pricing.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" y="0"/>
            <a:ext cx="9145270" cy="6860540"/>
            <a:chOff x="-1270" y="0"/>
            <a:chExt cx="9145270" cy="686054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60540"/>
            </a:xfrm>
            <a:custGeom>
              <a:avLst/>
              <a:gdLst/>
              <a:ahLst/>
              <a:cxnLst/>
              <a:rect l="l" t="t" r="r" b="b"/>
              <a:pathLst>
                <a:path w="9144000" h="6860540">
                  <a:moveTo>
                    <a:pt x="9144000" y="1270"/>
                  </a:moveTo>
                  <a:lnTo>
                    <a:pt x="382270" y="1270"/>
                  </a:lnTo>
                  <a:lnTo>
                    <a:pt x="382270" y="0"/>
                  </a:lnTo>
                  <a:lnTo>
                    <a:pt x="374650" y="0"/>
                  </a:lnTo>
                  <a:lnTo>
                    <a:pt x="374650" y="1270"/>
                  </a:lnTo>
                  <a:lnTo>
                    <a:pt x="0" y="1270"/>
                  </a:lnTo>
                  <a:lnTo>
                    <a:pt x="0" y="153670"/>
                  </a:lnTo>
                  <a:lnTo>
                    <a:pt x="374650" y="153670"/>
                  </a:lnTo>
                  <a:lnTo>
                    <a:pt x="374650" y="6860540"/>
                  </a:lnTo>
                  <a:lnTo>
                    <a:pt x="382270" y="6860540"/>
                  </a:lnTo>
                  <a:lnTo>
                    <a:pt x="382270" y="153670"/>
                  </a:lnTo>
                  <a:lnTo>
                    <a:pt x="9144000" y="153670"/>
                  </a:lnTo>
                  <a:lnTo>
                    <a:pt x="9144000" y="127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670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64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067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63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30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62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543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6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908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60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14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38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75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D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98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22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B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463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A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828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9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06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30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7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67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90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5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14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4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51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74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98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1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22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0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59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82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006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943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66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B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90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A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271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9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51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74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7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98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6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435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5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58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4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82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3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191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2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43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1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66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032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271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50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D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874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C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111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B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349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A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714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9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5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8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91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7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42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6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93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5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032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4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7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35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3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-12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1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1360169" y="163829"/>
            <a:ext cx="642175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5225" marR="5080" indent="-24231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Acquisition-Transaction  Utility</a:t>
            </a:r>
          </a:p>
        </p:txBody>
      </p:sp>
      <p:sp>
        <p:nvSpPr>
          <p:cNvPr id="58" name="object 58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Transaction</a:t>
            </a:r>
            <a:r>
              <a:rPr sz="2800" spc="-25" dirty="0"/>
              <a:t> </a:t>
            </a:r>
            <a:r>
              <a:rPr sz="2800" dirty="0"/>
              <a:t>utility</a:t>
            </a:r>
            <a:endParaRPr sz="2800"/>
          </a:p>
          <a:p>
            <a:pPr marL="755650" marR="292735" lvl="1" indent="-28575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The perceived  pleasure </a:t>
            </a:r>
            <a:r>
              <a:rPr sz="2400" b="1" dirty="0">
                <a:latin typeface="Arial"/>
                <a:cs typeface="Arial"/>
              </a:rPr>
              <a:t>or  </a:t>
            </a:r>
            <a:r>
              <a:rPr sz="2400" b="1" spc="-5" dirty="0">
                <a:latin typeface="Arial"/>
                <a:cs typeface="Arial"/>
              </a:rPr>
              <a:t>displeasure  associated </a:t>
            </a:r>
            <a:r>
              <a:rPr sz="2400" b="1" dirty="0">
                <a:latin typeface="Arial"/>
                <a:cs typeface="Arial"/>
              </a:rPr>
              <a:t>with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  </a:t>
            </a:r>
            <a:r>
              <a:rPr sz="2400" b="1" spc="-5" dirty="0">
                <a:latin typeface="Arial"/>
                <a:cs typeface="Arial"/>
              </a:rPr>
              <a:t>financial aspect </a:t>
            </a:r>
            <a:r>
              <a:rPr sz="2400" b="1" dirty="0">
                <a:latin typeface="Arial"/>
                <a:cs typeface="Arial"/>
              </a:rPr>
              <a:t>of  the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purchase</a:t>
            </a:r>
            <a:endParaRPr sz="2400">
              <a:latin typeface="Arial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Determined by the  difference between  </a:t>
            </a:r>
            <a:r>
              <a:rPr sz="2400" b="1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internal reference  price </a:t>
            </a:r>
            <a:r>
              <a:rPr sz="2400" b="1" spc="-10" dirty="0">
                <a:latin typeface="Arial"/>
                <a:cs typeface="Arial"/>
              </a:rPr>
              <a:t>and </a:t>
            </a:r>
            <a:r>
              <a:rPr sz="2400" b="1" dirty="0">
                <a:latin typeface="Arial"/>
                <a:cs typeface="Arial"/>
              </a:rPr>
              <a:t>the  </a:t>
            </a:r>
            <a:r>
              <a:rPr sz="2400" b="1" spc="-5" dirty="0">
                <a:latin typeface="Arial"/>
                <a:cs typeface="Arial"/>
              </a:rPr>
              <a:t>purchase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price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574088" y="1828800"/>
            <a:ext cx="3696970" cy="361950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Acquisition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utility</a:t>
            </a:r>
            <a:endParaRPr sz="2800" dirty="0">
              <a:latin typeface="Arial"/>
              <a:cs typeface="Arial"/>
            </a:endParaRPr>
          </a:p>
          <a:p>
            <a:pPr marL="755015" marR="5080" lvl="1" indent="-28575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10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consumer’s  perceived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economic  gain or loss  associated </a:t>
            </a:r>
            <a:r>
              <a:rPr sz="2400" b="1" dirty="0">
                <a:latin typeface="Arial"/>
                <a:cs typeface="Arial"/>
              </a:rPr>
              <a:t>with the  </a:t>
            </a:r>
            <a:r>
              <a:rPr sz="2400" b="1" spc="-5" dirty="0">
                <a:latin typeface="Arial"/>
                <a:cs typeface="Arial"/>
              </a:rPr>
              <a:t>purchase</a:t>
            </a:r>
            <a:endParaRPr sz="2400" dirty="0">
              <a:latin typeface="Arial"/>
              <a:cs typeface="Arial"/>
            </a:endParaRPr>
          </a:p>
          <a:p>
            <a:pPr marL="755015" marR="53975" lvl="1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Function of product  </a:t>
            </a:r>
            <a:r>
              <a:rPr sz="2400" b="1" dirty="0">
                <a:latin typeface="Arial"/>
                <a:cs typeface="Arial"/>
              </a:rPr>
              <a:t>utility </a:t>
            </a: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purchase  price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610" y="497840"/>
            <a:ext cx="4716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Perceived</a:t>
            </a:r>
            <a:r>
              <a:rPr spc="-50" dirty="0"/>
              <a:t> </a:t>
            </a:r>
            <a:r>
              <a:rPr spc="-5" dirty="0"/>
              <a:t>Quality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532890"/>
            <a:ext cx="6160770" cy="23075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Perceived Quality of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Products</a:t>
            </a:r>
            <a:endParaRPr sz="32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700"/>
              </a:spcBef>
            </a:pPr>
            <a:r>
              <a:rPr sz="4200" baseline="2976" dirty="0">
                <a:latin typeface="Arial"/>
                <a:cs typeface="Arial"/>
              </a:rPr>
              <a:t>– </a:t>
            </a:r>
            <a:r>
              <a:rPr sz="2800" b="1" spc="-5" dirty="0">
                <a:latin typeface="Arial"/>
                <a:cs typeface="Arial"/>
              </a:rPr>
              <a:t>Intrinsic </a:t>
            </a:r>
            <a:r>
              <a:rPr sz="2800" b="1" dirty="0">
                <a:latin typeface="Arial"/>
                <a:cs typeface="Arial"/>
              </a:rPr>
              <a:t>vs. </a:t>
            </a:r>
            <a:r>
              <a:rPr sz="2800" b="1" spc="-5" dirty="0">
                <a:latin typeface="Arial"/>
                <a:cs typeface="Arial"/>
              </a:rPr>
              <a:t>Extrinsic</a:t>
            </a:r>
            <a:r>
              <a:rPr sz="2800" b="1" spc="-9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Cues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Perceived Quality of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Services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Price/Quality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Relationship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3890" y="497840"/>
            <a:ext cx="78568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Perceived Quality </a:t>
            </a:r>
            <a:r>
              <a:rPr dirty="0"/>
              <a:t>of</a:t>
            </a:r>
            <a:r>
              <a:rPr spc="-5" dirty="0"/>
              <a:t> Services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545590"/>
            <a:ext cx="7624445" cy="367665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Difficult </a:t>
            </a:r>
            <a:r>
              <a:rPr sz="2800" b="1" spc="-10" dirty="0">
                <a:latin typeface="Arial"/>
                <a:cs typeface="Arial"/>
              </a:rPr>
              <a:t>due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characteristics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services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Intangible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Variable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Perishable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59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Simultaneously Produced </a:t>
            </a: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Consumed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SERVQUAL </a:t>
            </a:r>
            <a:r>
              <a:rPr sz="2800" b="1" dirty="0">
                <a:latin typeface="Arial"/>
                <a:cs typeface="Arial"/>
              </a:rPr>
              <a:t>scale </a:t>
            </a:r>
            <a:r>
              <a:rPr sz="2800" b="1" spc="-5" dirty="0">
                <a:latin typeface="Arial"/>
                <a:cs typeface="Arial"/>
              </a:rPr>
              <a:t>used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measure gap  between customers’ expectation </a:t>
            </a:r>
            <a:r>
              <a:rPr sz="2800" b="1" spc="-10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service  and perceptions </a:t>
            </a:r>
            <a:r>
              <a:rPr sz="2800" b="1" spc="-10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actual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service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080" y="406400"/>
            <a:ext cx="761174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8530" marR="5080" indent="-92583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A </a:t>
            </a:r>
            <a:r>
              <a:rPr sz="2800" spc="-5" dirty="0"/>
              <a:t>Scale Measuring Customer’s Perception </a:t>
            </a:r>
            <a:r>
              <a:rPr sz="2800" dirty="0"/>
              <a:t>of  </a:t>
            </a:r>
            <a:r>
              <a:rPr sz="2800" spc="-5" dirty="0"/>
              <a:t>Call Center Employees (Table</a:t>
            </a:r>
            <a:r>
              <a:rPr sz="2800" spc="20" dirty="0"/>
              <a:t> </a:t>
            </a:r>
            <a:r>
              <a:rPr sz="2800" dirty="0"/>
              <a:t>6-4)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06070" y="1579879"/>
            <a:ext cx="8066405" cy="471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ATTENTIVENESS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2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did not make an attentive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impression.</a:t>
            </a:r>
            <a:endParaRPr sz="1800">
              <a:latin typeface="Times New Roman"/>
              <a:cs typeface="Times New Roman"/>
            </a:endParaRPr>
          </a:p>
          <a:p>
            <a:pPr marL="358775" marR="1029335" indent="-346710">
              <a:lnSpc>
                <a:spcPct val="100499"/>
              </a:lnSpc>
              <a:spcBef>
                <a:spcPts val="10"/>
              </a:spcBef>
              <a:buAutoNum type="arabicPeriod" startAt="2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</a:t>
            </a:r>
            <a:r>
              <a:rPr sz="1800" spc="-5" dirty="0">
                <a:latin typeface="Times New Roman"/>
                <a:cs typeface="Times New Roman"/>
              </a:rPr>
              <a:t>used short, </a:t>
            </a:r>
            <a:r>
              <a:rPr sz="1800" dirty="0">
                <a:latin typeface="Times New Roman"/>
                <a:cs typeface="Times New Roman"/>
              </a:rPr>
              <a:t>affirmative </a:t>
            </a:r>
            <a:r>
              <a:rPr sz="1800" spc="-5" dirty="0">
                <a:latin typeface="Times New Roman"/>
                <a:cs typeface="Times New Roman"/>
              </a:rPr>
              <a:t>words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sounds </a:t>
            </a:r>
            <a:r>
              <a:rPr sz="1800" dirty="0">
                <a:latin typeface="Times New Roman"/>
                <a:cs typeface="Times New Roman"/>
              </a:rPr>
              <a:t>to indicate that </a:t>
            </a:r>
            <a:r>
              <a:rPr sz="1800" spc="-10" dirty="0">
                <a:latin typeface="Times New Roman"/>
                <a:cs typeface="Times New Roman"/>
              </a:rPr>
              <a:t>(s)he  </a:t>
            </a:r>
            <a:r>
              <a:rPr sz="1800" spc="-5" dirty="0">
                <a:latin typeface="Times New Roman"/>
                <a:cs typeface="Times New Roman"/>
              </a:rPr>
              <a:t>was </a:t>
            </a:r>
            <a:r>
              <a:rPr sz="1800" dirty="0">
                <a:latin typeface="Times New Roman"/>
                <a:cs typeface="Times New Roman"/>
              </a:rPr>
              <a:t>really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listening.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b="1" spc="-5" dirty="0">
                <a:latin typeface="Times New Roman"/>
                <a:cs typeface="Times New Roman"/>
              </a:rPr>
              <a:t>PERCEPTIVENESS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 startAt="6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</a:t>
            </a:r>
            <a:r>
              <a:rPr sz="1800" spc="-5" dirty="0">
                <a:latin typeface="Times New Roman"/>
                <a:cs typeface="Times New Roman"/>
              </a:rPr>
              <a:t>asked </a:t>
            </a:r>
            <a:r>
              <a:rPr sz="1800" dirty="0">
                <a:latin typeface="Times New Roman"/>
                <a:cs typeface="Times New Roman"/>
              </a:rPr>
              <a:t>for more details </a:t>
            </a:r>
            <a:r>
              <a:rPr sz="1800" spc="-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extra information during the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conversation.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6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continually attempted to understand what I </a:t>
            </a:r>
            <a:r>
              <a:rPr sz="1800" spc="-5" dirty="0">
                <a:latin typeface="Times New Roman"/>
                <a:cs typeface="Times New Roman"/>
              </a:rPr>
              <a:t>was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saying.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 startAt="6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paraphrased what had been </a:t>
            </a:r>
            <a:r>
              <a:rPr sz="1800" spc="-5" dirty="0">
                <a:latin typeface="Times New Roman"/>
                <a:cs typeface="Times New Roman"/>
              </a:rPr>
              <a:t>said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adequately.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b="1" spc="-5" dirty="0">
                <a:latin typeface="Times New Roman"/>
                <a:cs typeface="Times New Roman"/>
              </a:rPr>
              <a:t>RESPONSIVENESS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 startAt="10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offered relevant information to the questions 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asked.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10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</a:t>
            </a:r>
            <a:r>
              <a:rPr sz="1800" spc="-5" dirty="0">
                <a:latin typeface="Times New Roman"/>
                <a:cs typeface="Times New Roman"/>
              </a:rPr>
              <a:t>used </a:t>
            </a:r>
            <a:r>
              <a:rPr sz="1800" dirty="0">
                <a:latin typeface="Times New Roman"/>
                <a:cs typeface="Times New Roman"/>
              </a:rPr>
              <a:t>full sentences in his or her answers instead of just saying </a:t>
            </a:r>
            <a:r>
              <a:rPr sz="1800" spc="-5" dirty="0">
                <a:latin typeface="Times New Roman"/>
                <a:cs typeface="Times New Roman"/>
              </a:rPr>
              <a:t>yes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10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did not recognize </a:t>
            </a:r>
            <a:r>
              <a:rPr sz="1800" spc="-5" dirty="0">
                <a:latin typeface="Times New Roman"/>
                <a:cs typeface="Times New Roman"/>
              </a:rPr>
              <a:t>what </a:t>
            </a:r>
            <a:r>
              <a:rPr sz="1800" dirty="0">
                <a:latin typeface="Times New Roman"/>
                <a:cs typeface="Times New Roman"/>
              </a:rPr>
              <a:t>information 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needed.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800" b="1" spc="-5" dirty="0">
                <a:latin typeface="Times New Roman"/>
                <a:cs typeface="Times New Roman"/>
              </a:rPr>
              <a:t>TRUST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14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I believe that this company takes customer calls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seriously.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 startAt="14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I feel that this company does not </a:t>
            </a:r>
            <a:r>
              <a:rPr sz="1800" spc="-5" dirty="0">
                <a:latin typeface="Times New Roman"/>
                <a:cs typeface="Times New Roman"/>
              </a:rPr>
              <a:t>respond </a:t>
            </a:r>
            <a:r>
              <a:rPr sz="1800" dirty="0">
                <a:latin typeface="Times New Roman"/>
                <a:cs typeface="Times New Roman"/>
              </a:rPr>
              <a:t>to customer problems with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understanding.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14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This company is ready and willing to offer </a:t>
            </a:r>
            <a:r>
              <a:rPr sz="1800" spc="-5" dirty="0">
                <a:latin typeface="Times New Roman"/>
                <a:cs typeface="Times New Roman"/>
              </a:rPr>
              <a:t>support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customers.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14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I can count on this company to </a:t>
            </a:r>
            <a:r>
              <a:rPr sz="1800" spc="-10" dirty="0">
                <a:latin typeface="Times New Roman"/>
                <a:cs typeface="Times New Roman"/>
              </a:rPr>
              <a:t>be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sincere.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304800"/>
            <a:ext cx="8686800" cy="6477000"/>
          </a:xfrm>
          <a:custGeom>
            <a:avLst/>
            <a:gdLst/>
            <a:ahLst/>
            <a:cxnLst/>
            <a:rect l="l" t="t" r="r" b="b"/>
            <a:pathLst>
              <a:path w="8686800" h="6477000">
                <a:moveTo>
                  <a:pt x="4343400" y="6477000"/>
                </a:moveTo>
                <a:lnTo>
                  <a:pt x="0" y="6477000"/>
                </a:lnTo>
                <a:lnTo>
                  <a:pt x="0" y="1219200"/>
                </a:lnTo>
                <a:lnTo>
                  <a:pt x="8686800" y="1219200"/>
                </a:lnTo>
                <a:lnTo>
                  <a:pt x="8686800" y="6477000"/>
                </a:lnTo>
                <a:lnTo>
                  <a:pt x="4343400" y="6477000"/>
                </a:lnTo>
                <a:close/>
              </a:path>
              <a:path w="8686800" h="6477000">
                <a:moveTo>
                  <a:pt x="4343400" y="1219200"/>
                </a:moveTo>
                <a:lnTo>
                  <a:pt x="0" y="1219200"/>
                </a:lnTo>
                <a:lnTo>
                  <a:pt x="0" y="0"/>
                </a:lnTo>
                <a:lnTo>
                  <a:pt x="8686800" y="0"/>
                </a:lnTo>
                <a:lnTo>
                  <a:pt x="8686800" y="1219200"/>
                </a:lnTo>
                <a:lnTo>
                  <a:pt x="4343400" y="1219200"/>
                </a:lnTo>
                <a:close/>
              </a:path>
            </a:pathLst>
          </a:custGeom>
          <a:ln w="57146">
            <a:solidFill>
              <a:srgbClr val="3333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2410" y="406400"/>
            <a:ext cx="36004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Table </a:t>
            </a:r>
            <a:r>
              <a:rPr sz="2800" dirty="0"/>
              <a:t>6-4</a:t>
            </a:r>
            <a:r>
              <a:rPr sz="2800" spc="-70" dirty="0"/>
              <a:t> </a:t>
            </a:r>
            <a:r>
              <a:rPr sz="2800" spc="-5" dirty="0"/>
              <a:t>(continued)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4669" y="1573529"/>
            <a:ext cx="7905115" cy="3030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SATISFACTION</a:t>
            </a:r>
            <a:endParaRPr sz="2000">
              <a:latin typeface="Times New Roman"/>
              <a:cs typeface="Times New Roman"/>
            </a:endParaRPr>
          </a:p>
          <a:p>
            <a:pPr marL="12700" marR="2039620" algn="just">
              <a:lnSpc>
                <a:spcPct val="1006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I </a:t>
            </a:r>
            <a:r>
              <a:rPr sz="2000" spc="-5" dirty="0">
                <a:latin typeface="Times New Roman"/>
                <a:cs typeface="Times New Roman"/>
              </a:rPr>
              <a:t>am satisfied with </a:t>
            </a:r>
            <a:r>
              <a:rPr sz="2000" dirty="0">
                <a:latin typeface="Times New Roman"/>
                <a:cs typeface="Times New Roman"/>
              </a:rPr>
              <a:t>the level of service the agent provided  I </a:t>
            </a:r>
            <a:r>
              <a:rPr sz="2000" spc="-5" dirty="0">
                <a:latin typeface="Times New Roman"/>
                <a:cs typeface="Times New Roman"/>
              </a:rPr>
              <a:t>am satisfied with </a:t>
            </a:r>
            <a:r>
              <a:rPr sz="2000" dirty="0">
                <a:latin typeface="Times New Roman"/>
                <a:cs typeface="Times New Roman"/>
              </a:rPr>
              <a:t>the way I was spoken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spc="5" dirty="0">
                <a:latin typeface="Times New Roman"/>
                <a:cs typeface="Times New Roman"/>
              </a:rPr>
              <a:t>by </a:t>
            </a:r>
            <a:r>
              <a:rPr sz="2000" dirty="0">
                <a:latin typeface="Times New Roman"/>
                <a:cs typeface="Times New Roman"/>
              </a:rPr>
              <a:t>the agent.  I </a:t>
            </a:r>
            <a:r>
              <a:rPr sz="2000" spc="-5" dirty="0">
                <a:latin typeface="Times New Roman"/>
                <a:cs typeface="Times New Roman"/>
              </a:rPr>
              <a:t>am satisfied with </a:t>
            </a:r>
            <a:r>
              <a:rPr sz="2000" dirty="0">
                <a:latin typeface="Times New Roman"/>
                <a:cs typeface="Times New Roman"/>
              </a:rPr>
              <a:t>the information I </a:t>
            </a:r>
            <a:r>
              <a:rPr sz="2000" spc="5" dirty="0">
                <a:latin typeface="Times New Roman"/>
                <a:cs typeface="Times New Roman"/>
              </a:rPr>
              <a:t>got from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agent.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Times New Roman"/>
                <a:cs typeface="Times New Roman"/>
              </a:rPr>
              <a:t>The telephone </a:t>
            </a:r>
            <a:r>
              <a:rPr sz="2000" spc="-5" dirty="0">
                <a:latin typeface="Times New Roman"/>
                <a:cs typeface="Times New Roman"/>
              </a:rPr>
              <a:t>call with this </a:t>
            </a:r>
            <a:r>
              <a:rPr sz="2000" dirty="0">
                <a:latin typeface="Times New Roman"/>
                <a:cs typeface="Times New Roman"/>
              </a:rPr>
              <a:t>agent was a </a:t>
            </a:r>
            <a:r>
              <a:rPr sz="2000" spc="-5" dirty="0">
                <a:latin typeface="Times New Roman"/>
                <a:cs typeface="Times New Roman"/>
              </a:rPr>
              <a:t>satisfying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experience.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b="1" dirty="0">
                <a:latin typeface="Times New Roman"/>
                <a:cs typeface="Times New Roman"/>
              </a:rPr>
              <a:t>CALL INTENTION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Times New Roman"/>
                <a:cs typeface="Times New Roman"/>
              </a:rPr>
              <a:t>I </a:t>
            </a:r>
            <a:r>
              <a:rPr sz="2000" spc="-5" dirty="0">
                <a:latin typeface="Times New Roman"/>
                <a:cs typeface="Times New Roman"/>
              </a:rPr>
              <a:t>will </a:t>
            </a:r>
            <a:r>
              <a:rPr sz="2000" dirty="0">
                <a:latin typeface="Times New Roman"/>
                <a:cs typeface="Times New Roman"/>
              </a:rPr>
              <a:t>very </a:t>
            </a:r>
            <a:r>
              <a:rPr sz="2000" spc="-5" dirty="0">
                <a:latin typeface="Times New Roman"/>
                <a:cs typeface="Times New Roman"/>
              </a:rPr>
              <a:t>likely </a:t>
            </a:r>
            <a:r>
              <a:rPr sz="2000" dirty="0">
                <a:latin typeface="Times New Roman"/>
                <a:cs typeface="Times New Roman"/>
              </a:rPr>
              <a:t>contact </a:t>
            </a:r>
            <a:r>
              <a:rPr sz="2000" spc="-5" dirty="0">
                <a:latin typeface="Times New Roman"/>
                <a:cs typeface="Times New Roman"/>
              </a:rPr>
              <a:t>this </a:t>
            </a:r>
            <a:r>
              <a:rPr sz="2000" dirty="0">
                <a:latin typeface="Times New Roman"/>
                <a:cs typeface="Times New Roman"/>
              </a:rPr>
              <a:t>company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again.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Times New Roman"/>
                <a:cs typeface="Times New Roman"/>
              </a:rPr>
              <a:t>Next </a:t>
            </a:r>
            <a:r>
              <a:rPr sz="2000" spc="-5" dirty="0">
                <a:latin typeface="Times New Roman"/>
                <a:cs typeface="Times New Roman"/>
              </a:rPr>
              <a:t>time </a:t>
            </a:r>
            <a:r>
              <a:rPr sz="2000" dirty="0">
                <a:latin typeface="Times New Roman"/>
                <a:cs typeface="Times New Roman"/>
              </a:rPr>
              <a:t>I </a:t>
            </a:r>
            <a:r>
              <a:rPr sz="2000" spc="5" dirty="0">
                <a:latin typeface="Times New Roman"/>
                <a:cs typeface="Times New Roman"/>
              </a:rPr>
              <a:t>have </a:t>
            </a:r>
            <a:r>
              <a:rPr sz="2000" dirty="0">
                <a:latin typeface="Times New Roman"/>
                <a:cs typeface="Times New Roman"/>
              </a:rPr>
              <a:t>any questions I </a:t>
            </a:r>
            <a:r>
              <a:rPr sz="2000" spc="-5" dirty="0">
                <a:latin typeface="Times New Roman"/>
                <a:cs typeface="Times New Roman"/>
              </a:rPr>
              <a:t>will </a:t>
            </a:r>
            <a:r>
              <a:rPr sz="2000" dirty="0">
                <a:latin typeface="Times New Roman"/>
                <a:cs typeface="Times New Roman"/>
              </a:rPr>
              <a:t>not </a:t>
            </a:r>
            <a:r>
              <a:rPr sz="2000" spc="-5" dirty="0">
                <a:latin typeface="Times New Roman"/>
                <a:cs typeface="Times New Roman"/>
              </a:rPr>
              <a:t>hesitate to call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again.</a:t>
            </a:r>
            <a:endParaRPr sz="2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80000"/>
              </a:lnSpc>
              <a:spcBef>
                <a:spcPts val="490"/>
              </a:spcBef>
            </a:pPr>
            <a:r>
              <a:rPr sz="2000" dirty="0">
                <a:latin typeface="Times New Roman"/>
                <a:cs typeface="Times New Roman"/>
              </a:rPr>
              <a:t>I would not </a:t>
            </a:r>
            <a:r>
              <a:rPr sz="2000" spc="5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willing to </a:t>
            </a:r>
            <a:r>
              <a:rPr sz="2000" dirty="0">
                <a:latin typeface="Times New Roman"/>
                <a:cs typeface="Times New Roman"/>
              </a:rPr>
              <a:t>discuss problems I have </a:t>
            </a:r>
            <a:r>
              <a:rPr sz="2000" spc="-5" dirty="0">
                <a:latin typeface="Times New Roman"/>
                <a:cs typeface="Times New Roman"/>
              </a:rPr>
              <a:t>with this </a:t>
            </a:r>
            <a:r>
              <a:rPr sz="2000" dirty="0">
                <a:latin typeface="Times New Roman"/>
                <a:cs typeface="Times New Roman"/>
              </a:rPr>
              <a:t>company </a:t>
            </a:r>
            <a:r>
              <a:rPr sz="2000" spc="5" dirty="0">
                <a:latin typeface="Times New Roman"/>
                <a:cs typeface="Times New Roman"/>
              </a:rPr>
              <a:t>over </a:t>
            </a:r>
            <a:r>
              <a:rPr sz="2000" dirty="0">
                <a:latin typeface="Times New Roman"/>
                <a:cs typeface="Times New Roman"/>
              </a:rPr>
              <a:t>the  </a:t>
            </a:r>
            <a:r>
              <a:rPr sz="2000" spc="5" dirty="0">
                <a:latin typeface="Times New Roman"/>
                <a:cs typeface="Times New Roman"/>
              </a:rPr>
              <a:t>phone.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304800"/>
            <a:ext cx="8686800" cy="6477000"/>
          </a:xfrm>
          <a:custGeom>
            <a:avLst/>
            <a:gdLst/>
            <a:ahLst/>
            <a:cxnLst/>
            <a:rect l="l" t="t" r="r" b="b"/>
            <a:pathLst>
              <a:path w="8686800" h="6477000">
                <a:moveTo>
                  <a:pt x="4343400" y="6477000"/>
                </a:moveTo>
                <a:lnTo>
                  <a:pt x="0" y="6477000"/>
                </a:lnTo>
                <a:lnTo>
                  <a:pt x="0" y="685800"/>
                </a:lnTo>
                <a:lnTo>
                  <a:pt x="8686800" y="685800"/>
                </a:lnTo>
                <a:lnTo>
                  <a:pt x="8686800" y="6477000"/>
                </a:lnTo>
                <a:lnTo>
                  <a:pt x="4343400" y="6477000"/>
                </a:lnTo>
                <a:close/>
              </a:path>
              <a:path w="8686800" h="6477000">
                <a:moveTo>
                  <a:pt x="43434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8686800" y="0"/>
                </a:lnTo>
                <a:lnTo>
                  <a:pt x="8686800" y="685800"/>
                </a:lnTo>
                <a:lnTo>
                  <a:pt x="4343400" y="685800"/>
                </a:lnTo>
                <a:close/>
              </a:path>
            </a:pathLst>
          </a:custGeom>
          <a:ln w="57146">
            <a:solidFill>
              <a:srgbClr val="3333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6010" y="497840"/>
            <a:ext cx="69519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83940" algn="l"/>
              </a:tabLst>
            </a:pPr>
            <a:r>
              <a:rPr spc="-5" dirty="0"/>
              <a:t>Price/Quality	Relationship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856855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perception of price as </a:t>
            </a:r>
            <a:r>
              <a:rPr sz="3200" b="1" spc="-5" dirty="0">
                <a:latin typeface="Arial"/>
                <a:cs typeface="Arial"/>
              </a:rPr>
              <a:t>an </a:t>
            </a:r>
            <a:r>
              <a:rPr sz="3200" b="1" dirty="0">
                <a:latin typeface="Arial"/>
                <a:cs typeface="Arial"/>
              </a:rPr>
              <a:t>indicator  </a:t>
            </a:r>
            <a:r>
              <a:rPr sz="3200" b="1" spc="-5" dirty="0">
                <a:latin typeface="Arial"/>
                <a:cs typeface="Arial"/>
              </a:rPr>
              <a:t>of </a:t>
            </a:r>
            <a:r>
              <a:rPr sz="3200" b="1" dirty="0">
                <a:latin typeface="Arial"/>
                <a:cs typeface="Arial"/>
              </a:rPr>
              <a:t>product quality </a:t>
            </a:r>
            <a:r>
              <a:rPr sz="3200" b="1" spc="-5" dirty="0">
                <a:latin typeface="Arial"/>
                <a:cs typeface="Arial"/>
              </a:rPr>
              <a:t>(e.g., the higher the  price, the </a:t>
            </a:r>
            <a:r>
              <a:rPr sz="3200" b="1" dirty="0">
                <a:latin typeface="Arial"/>
                <a:cs typeface="Arial"/>
              </a:rPr>
              <a:t>higher the perceived </a:t>
            </a:r>
            <a:r>
              <a:rPr sz="3200" b="1" spc="-5" dirty="0">
                <a:latin typeface="Arial"/>
                <a:cs typeface="Arial"/>
              </a:rPr>
              <a:t>quality  of the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product.)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0479" y="497840"/>
            <a:ext cx="40049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Perceived</a:t>
            </a:r>
            <a:r>
              <a:rPr spc="-45" dirty="0"/>
              <a:t> </a:t>
            </a:r>
            <a:r>
              <a:rPr spc="-5" dirty="0"/>
              <a:t>Risk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8013065" cy="402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The </a:t>
            </a:r>
            <a:r>
              <a:rPr sz="2800" b="1" spc="-5" dirty="0">
                <a:latin typeface="Arial"/>
                <a:cs typeface="Arial"/>
              </a:rPr>
              <a:t>degree </a:t>
            </a:r>
            <a:r>
              <a:rPr sz="2800" b="1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uncertainty </a:t>
            </a:r>
            <a:r>
              <a:rPr sz="2800" b="1" dirty="0">
                <a:latin typeface="Arial"/>
                <a:cs typeface="Arial"/>
              </a:rPr>
              <a:t>perceived </a:t>
            </a:r>
            <a:r>
              <a:rPr sz="2800" b="1" spc="-10" dirty="0">
                <a:latin typeface="Arial"/>
                <a:cs typeface="Arial"/>
              </a:rPr>
              <a:t>by the  </a:t>
            </a:r>
            <a:r>
              <a:rPr sz="2800" b="1" spc="-5" dirty="0">
                <a:latin typeface="Arial"/>
                <a:cs typeface="Arial"/>
              </a:rPr>
              <a:t>consumer </a:t>
            </a:r>
            <a:r>
              <a:rPr sz="2800" b="1" dirty="0">
                <a:latin typeface="Arial"/>
                <a:cs typeface="Arial"/>
              </a:rPr>
              <a:t>as </a:t>
            </a:r>
            <a:r>
              <a:rPr sz="2800" b="1" spc="-5" dirty="0">
                <a:latin typeface="Arial"/>
                <a:cs typeface="Arial"/>
              </a:rPr>
              <a:t>to </a:t>
            </a:r>
            <a:r>
              <a:rPr sz="2800" b="1" dirty="0">
                <a:latin typeface="Arial"/>
                <a:cs typeface="Arial"/>
              </a:rPr>
              <a:t>the </a:t>
            </a:r>
            <a:r>
              <a:rPr sz="2800" b="1" spc="-5" dirty="0">
                <a:latin typeface="Arial"/>
                <a:cs typeface="Arial"/>
              </a:rPr>
              <a:t>consequences (outcome)  </a:t>
            </a:r>
            <a:r>
              <a:rPr sz="2800" b="1" spc="-10" dirty="0">
                <a:latin typeface="Arial"/>
                <a:cs typeface="Arial"/>
              </a:rPr>
              <a:t>of </a:t>
            </a:r>
            <a:r>
              <a:rPr sz="2800" b="1" dirty="0">
                <a:latin typeface="Arial"/>
                <a:cs typeface="Arial"/>
              </a:rPr>
              <a:t>a </a:t>
            </a:r>
            <a:r>
              <a:rPr sz="2800" b="1" spc="-5" dirty="0">
                <a:latin typeface="Arial"/>
                <a:cs typeface="Arial"/>
              </a:rPr>
              <a:t>specific purchase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decision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Types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59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Functional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Physical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Financial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Psychological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Time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6319" y="528320"/>
            <a:ext cx="70732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How </a:t>
            </a:r>
            <a:r>
              <a:rPr sz="4000" spc="-10" dirty="0"/>
              <a:t>Consumers </a:t>
            </a:r>
            <a:r>
              <a:rPr sz="4000" spc="-5" dirty="0"/>
              <a:t>Handle</a:t>
            </a:r>
            <a:r>
              <a:rPr sz="4000" spc="-45" dirty="0"/>
              <a:t> </a:t>
            </a:r>
            <a:r>
              <a:rPr sz="4000" spc="-5" dirty="0"/>
              <a:t>Risk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3269" y="1534159"/>
            <a:ext cx="6339840" cy="326517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Seek</a:t>
            </a:r>
            <a:r>
              <a:rPr sz="3200" b="1" spc="-9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Information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Stay Brand</a:t>
            </a:r>
            <a:r>
              <a:rPr sz="3200" b="1" spc="-7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Loyal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Select by Brand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Image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Rely on Store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Image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Buy the </a:t>
            </a:r>
            <a:r>
              <a:rPr sz="3200" b="1" spc="-5" dirty="0">
                <a:latin typeface="Arial"/>
                <a:cs typeface="Arial"/>
              </a:rPr>
              <a:t>Most </a:t>
            </a:r>
            <a:r>
              <a:rPr sz="3200" b="1" dirty="0">
                <a:latin typeface="Arial"/>
                <a:cs typeface="Arial"/>
              </a:rPr>
              <a:t>Expensive</a:t>
            </a:r>
            <a:r>
              <a:rPr sz="3200" b="1" spc="-7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Model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Seek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Reassurance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3260" y="497840"/>
            <a:ext cx="26974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Sensation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985125" cy="364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9146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immediate and direct response of  </a:t>
            </a: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sensory </a:t>
            </a:r>
            <a:r>
              <a:rPr sz="3200" b="1" spc="-5" dirty="0">
                <a:latin typeface="Arial"/>
                <a:cs typeface="Arial"/>
              </a:rPr>
              <a:t>organs to</a:t>
            </a:r>
            <a:r>
              <a:rPr sz="3200" b="1" spc="2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stimuli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 </a:t>
            </a:r>
            <a:r>
              <a:rPr sz="3200" b="1" spc="-5" dirty="0">
                <a:latin typeface="Arial"/>
                <a:cs typeface="Arial"/>
              </a:rPr>
              <a:t>stimulus is any unit </a:t>
            </a:r>
            <a:r>
              <a:rPr sz="3200" b="1" dirty="0">
                <a:latin typeface="Arial"/>
                <a:cs typeface="Arial"/>
              </a:rPr>
              <a:t>of </a:t>
            </a:r>
            <a:r>
              <a:rPr sz="3200" b="1" spc="-5" dirty="0">
                <a:latin typeface="Arial"/>
                <a:cs typeface="Arial"/>
              </a:rPr>
              <a:t>input </a:t>
            </a:r>
            <a:r>
              <a:rPr sz="3200" b="1" dirty="0">
                <a:latin typeface="Arial"/>
                <a:cs typeface="Arial"/>
              </a:rPr>
              <a:t>to any of  </a:t>
            </a:r>
            <a:r>
              <a:rPr sz="3200" b="1" spc="-5" dirty="0">
                <a:latin typeface="Arial"/>
                <a:cs typeface="Arial"/>
              </a:rPr>
              <a:t>the</a:t>
            </a:r>
            <a:r>
              <a:rPr sz="3200" b="1" dirty="0">
                <a:latin typeface="Arial"/>
                <a:cs typeface="Arial"/>
              </a:rPr>
              <a:t> senses.</a:t>
            </a:r>
            <a:endParaRPr sz="3200">
              <a:latin typeface="Arial"/>
              <a:cs typeface="Arial"/>
            </a:endParaRPr>
          </a:p>
          <a:p>
            <a:pPr marL="354965" marR="58674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solidFill>
                  <a:srgbClr val="980033"/>
                </a:solidFill>
                <a:latin typeface="Arial"/>
                <a:cs typeface="Arial"/>
              </a:rPr>
              <a:t>absolute threshold </a:t>
            </a:r>
            <a:r>
              <a:rPr sz="3200" b="1" dirty="0">
                <a:latin typeface="Arial"/>
                <a:cs typeface="Arial"/>
              </a:rPr>
              <a:t>is </a:t>
            </a:r>
            <a:r>
              <a:rPr sz="3200" b="1" spc="-5" dirty="0">
                <a:latin typeface="Arial"/>
                <a:cs typeface="Arial"/>
              </a:rPr>
              <a:t>the lowest  </a:t>
            </a:r>
            <a:r>
              <a:rPr sz="3200" b="1" dirty="0">
                <a:latin typeface="Arial"/>
                <a:cs typeface="Arial"/>
              </a:rPr>
              <a:t>level at which an individual can  experience a sensation.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0050" y="497840"/>
            <a:ext cx="58032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Differential</a:t>
            </a:r>
            <a:r>
              <a:rPr spc="-25" dirty="0"/>
              <a:t> </a:t>
            </a:r>
            <a:r>
              <a:rPr spc="-5" dirty="0"/>
              <a:t>Threshold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992109" cy="207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Minimal </a:t>
            </a:r>
            <a:r>
              <a:rPr sz="3200" b="1" dirty="0">
                <a:latin typeface="Arial"/>
                <a:cs typeface="Arial"/>
              </a:rPr>
              <a:t>difference that can be detected  between two similar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stimuli</a:t>
            </a:r>
            <a:endParaRPr sz="3200">
              <a:latin typeface="Arial"/>
              <a:cs typeface="Arial"/>
            </a:endParaRPr>
          </a:p>
          <a:p>
            <a:pPr marL="354965" marR="1092835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Also known as </a:t>
            </a:r>
            <a:r>
              <a:rPr sz="3200" b="1" spc="-5" dirty="0">
                <a:latin typeface="Arial"/>
                <a:cs typeface="Arial"/>
              </a:rPr>
              <a:t>the just noticeable  difference (the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j.n.d.)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1150" y="497840"/>
            <a:ext cx="34429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Weber’s</a:t>
            </a:r>
            <a:r>
              <a:rPr spc="-60" dirty="0"/>
              <a:t> </a:t>
            </a:r>
            <a:r>
              <a:rPr spc="-5" dirty="0"/>
              <a:t>Law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918450" cy="451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The j.n.d. </a:t>
            </a:r>
            <a:r>
              <a:rPr sz="3200" b="1" dirty="0">
                <a:latin typeface="Arial"/>
                <a:cs typeface="Arial"/>
              </a:rPr>
              <a:t>between two </a:t>
            </a:r>
            <a:r>
              <a:rPr sz="3200" b="1" spc="-5" dirty="0">
                <a:latin typeface="Arial"/>
                <a:cs typeface="Arial"/>
              </a:rPr>
              <a:t>stimuli </a:t>
            </a:r>
            <a:r>
              <a:rPr sz="3200" b="1" dirty="0">
                <a:latin typeface="Arial"/>
                <a:cs typeface="Arial"/>
              </a:rPr>
              <a:t>is not an  absolute </a:t>
            </a:r>
            <a:r>
              <a:rPr sz="3200" b="1" spc="-5" dirty="0">
                <a:latin typeface="Arial"/>
                <a:cs typeface="Arial"/>
              </a:rPr>
              <a:t>amount but </a:t>
            </a:r>
            <a:r>
              <a:rPr sz="3200" b="1" dirty="0">
                <a:latin typeface="Arial"/>
                <a:cs typeface="Arial"/>
              </a:rPr>
              <a:t>an amount  relative to the </a:t>
            </a:r>
            <a:r>
              <a:rPr sz="3200" b="1" spc="-5" dirty="0">
                <a:latin typeface="Arial"/>
                <a:cs typeface="Arial"/>
              </a:rPr>
              <a:t>intensity of the </a:t>
            </a:r>
            <a:r>
              <a:rPr sz="3200" b="1" dirty="0">
                <a:latin typeface="Arial"/>
                <a:cs typeface="Arial"/>
              </a:rPr>
              <a:t>first  </a:t>
            </a:r>
            <a:r>
              <a:rPr sz="3200" b="1" spc="-5" dirty="0">
                <a:latin typeface="Arial"/>
                <a:cs typeface="Arial"/>
              </a:rPr>
              <a:t>stimulus</a:t>
            </a:r>
            <a:endParaRPr sz="3200">
              <a:latin typeface="Arial"/>
              <a:cs typeface="Arial"/>
            </a:endParaRPr>
          </a:p>
          <a:p>
            <a:pPr marL="354965" marR="56261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Weber’s </a:t>
            </a:r>
            <a:r>
              <a:rPr sz="3200" b="1" spc="-5" dirty="0">
                <a:latin typeface="Arial"/>
                <a:cs typeface="Arial"/>
              </a:rPr>
              <a:t>law </a:t>
            </a:r>
            <a:r>
              <a:rPr sz="3200" b="1" dirty="0">
                <a:latin typeface="Arial"/>
                <a:cs typeface="Arial"/>
              </a:rPr>
              <a:t>states </a:t>
            </a:r>
            <a:r>
              <a:rPr sz="3200" b="1" spc="-5" dirty="0">
                <a:latin typeface="Arial"/>
                <a:cs typeface="Arial"/>
              </a:rPr>
              <a:t>that the </a:t>
            </a:r>
            <a:r>
              <a:rPr sz="3200" b="1" dirty="0">
                <a:latin typeface="Arial"/>
                <a:cs typeface="Arial"/>
              </a:rPr>
              <a:t>stronger  </a:t>
            </a:r>
            <a:r>
              <a:rPr sz="3200" b="1" spc="-5" dirty="0">
                <a:latin typeface="Arial"/>
                <a:cs typeface="Arial"/>
              </a:rPr>
              <a:t>the initial </a:t>
            </a:r>
            <a:r>
              <a:rPr sz="3200" b="1" dirty="0">
                <a:latin typeface="Arial"/>
                <a:cs typeface="Arial"/>
              </a:rPr>
              <a:t>stimulus, </a:t>
            </a: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greater the  </a:t>
            </a:r>
            <a:r>
              <a:rPr sz="3200" b="1" spc="-5" dirty="0">
                <a:latin typeface="Arial"/>
                <a:cs typeface="Arial"/>
              </a:rPr>
              <a:t>additional intensity </a:t>
            </a:r>
            <a:r>
              <a:rPr sz="3200" b="1" dirty="0">
                <a:latin typeface="Arial"/>
                <a:cs typeface="Arial"/>
              </a:rPr>
              <a:t>needed for the  second </a:t>
            </a:r>
            <a:r>
              <a:rPr sz="3200" b="1" spc="-5" dirty="0">
                <a:latin typeface="Arial"/>
                <a:cs typeface="Arial"/>
              </a:rPr>
              <a:t>stimulus </a:t>
            </a:r>
            <a:r>
              <a:rPr sz="3200" b="1" dirty="0">
                <a:latin typeface="Arial"/>
                <a:cs typeface="Arial"/>
              </a:rPr>
              <a:t>to be perceived as  </a:t>
            </a:r>
            <a:r>
              <a:rPr sz="3200" b="1" spc="-5" dirty="0">
                <a:latin typeface="Arial"/>
                <a:cs typeface="Arial"/>
              </a:rPr>
              <a:t>different.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5889" y="163829"/>
            <a:ext cx="617474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4795" marR="5080" indent="-1522730">
              <a:lnSpc>
                <a:spcPct val="100000"/>
              </a:lnSpc>
              <a:spcBef>
                <a:spcPts val="100"/>
              </a:spcBef>
              <a:tabLst>
                <a:tab pos="3211195" algn="l"/>
              </a:tabLst>
            </a:pPr>
            <a:r>
              <a:rPr spc="-5" dirty="0"/>
              <a:t>Marketing Applications  </a:t>
            </a:r>
            <a:r>
              <a:rPr dirty="0"/>
              <a:t>of</a:t>
            </a:r>
            <a:r>
              <a:rPr spc="10" dirty="0"/>
              <a:t> </a:t>
            </a:r>
            <a:r>
              <a:rPr spc="-5" dirty="0"/>
              <a:t>the	</a:t>
            </a:r>
            <a:r>
              <a:rPr dirty="0"/>
              <a:t>J.N.D.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549515" cy="2884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91821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Marketers need to determine</a:t>
            </a:r>
            <a:r>
              <a:rPr sz="3200" b="1" spc="-8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the  relevant </a:t>
            </a:r>
            <a:r>
              <a:rPr sz="3200" b="1" spc="-5" dirty="0">
                <a:latin typeface="Arial"/>
                <a:cs typeface="Arial"/>
              </a:rPr>
              <a:t>j.n.d. for their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products</a:t>
            </a:r>
            <a:endParaRPr sz="3200">
              <a:latin typeface="Arial"/>
              <a:cs typeface="Arial"/>
            </a:endParaRPr>
          </a:p>
          <a:p>
            <a:pPr marL="755015" marR="5080" lvl="1" indent="-285750">
              <a:lnSpc>
                <a:spcPts val="3350"/>
              </a:lnSpc>
              <a:spcBef>
                <a:spcPts val="82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dirty="0">
                <a:latin typeface="Arial"/>
                <a:cs typeface="Arial"/>
              </a:rPr>
              <a:t>so </a:t>
            </a:r>
            <a:r>
              <a:rPr sz="2800" b="1" spc="-5" dirty="0">
                <a:latin typeface="Arial"/>
                <a:cs typeface="Arial"/>
              </a:rPr>
              <a:t>that negative changes are </a:t>
            </a:r>
            <a:r>
              <a:rPr sz="2800" b="1" spc="-10" dirty="0">
                <a:latin typeface="Arial"/>
                <a:cs typeface="Arial"/>
              </a:rPr>
              <a:t>not </a:t>
            </a:r>
            <a:r>
              <a:rPr sz="2800" b="1" spc="-5" dirty="0">
                <a:latin typeface="Arial"/>
                <a:cs typeface="Arial"/>
              </a:rPr>
              <a:t>readily  discernible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the public</a:t>
            </a:r>
            <a:endParaRPr sz="2800">
              <a:latin typeface="Arial"/>
              <a:cs typeface="Arial"/>
            </a:endParaRPr>
          </a:p>
          <a:p>
            <a:pPr marL="755015" marR="205104" lvl="1" indent="-285750">
              <a:lnSpc>
                <a:spcPct val="100000"/>
              </a:lnSpc>
              <a:spcBef>
                <a:spcPts val="5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dirty="0">
                <a:latin typeface="Arial"/>
                <a:cs typeface="Arial"/>
              </a:rPr>
              <a:t>so </a:t>
            </a:r>
            <a:r>
              <a:rPr sz="2800" b="1" spc="-5" dirty="0">
                <a:latin typeface="Arial"/>
                <a:cs typeface="Arial"/>
              </a:rPr>
              <a:t>that </a:t>
            </a:r>
            <a:r>
              <a:rPr sz="2800" b="1" spc="-10" dirty="0">
                <a:latin typeface="Arial"/>
                <a:cs typeface="Arial"/>
              </a:rPr>
              <a:t>product </a:t>
            </a:r>
            <a:r>
              <a:rPr sz="2800" b="1" spc="-5" dirty="0">
                <a:latin typeface="Arial"/>
                <a:cs typeface="Arial"/>
              </a:rPr>
              <a:t>improvements are very  apparent to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consumers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270" y="497840"/>
            <a:ext cx="55848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Discussion</a:t>
            </a:r>
            <a:r>
              <a:rPr spc="-45" dirty="0"/>
              <a:t> </a:t>
            </a:r>
            <a:r>
              <a:rPr spc="-5" dirty="0"/>
              <a:t>Question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858125" cy="3548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How might a cereal manufacturer such  as Kellogg’s use the j.n.d. </a:t>
            </a:r>
            <a:r>
              <a:rPr sz="3200" b="1" spc="-5" dirty="0">
                <a:latin typeface="Arial"/>
                <a:cs typeface="Arial"/>
              </a:rPr>
              <a:t>for Fruit  Loops in </a:t>
            </a:r>
            <a:r>
              <a:rPr sz="3200" b="1" dirty="0">
                <a:latin typeface="Arial"/>
                <a:cs typeface="Arial"/>
              </a:rPr>
              <a:t>terms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of: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10" dirty="0">
                <a:latin typeface="Arial"/>
                <a:cs typeface="Arial"/>
              </a:rPr>
              <a:t>Product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decisions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Packaging decisions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Advertising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decisions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Sales </a:t>
            </a:r>
            <a:r>
              <a:rPr sz="2800" b="1" spc="-10" dirty="0">
                <a:latin typeface="Arial"/>
                <a:cs typeface="Arial"/>
              </a:rPr>
              <a:t>promotion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decisions.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1471</Words>
  <Application>Microsoft Office PowerPoint</Application>
  <PresentationFormat>On-screen Show (4:3)</PresentationFormat>
  <Paragraphs>304</Paragraphs>
  <Slides>49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Consumer         Perception</vt:lpstr>
      <vt:lpstr>Chapter Outline</vt:lpstr>
      <vt:lpstr>Perception</vt:lpstr>
      <vt:lpstr>Elements of Perception</vt:lpstr>
      <vt:lpstr>Sensation</vt:lpstr>
      <vt:lpstr>Differential Threshold</vt:lpstr>
      <vt:lpstr>Weber’s Law</vt:lpstr>
      <vt:lpstr>Marketing Applications  of the J.N.D.</vt:lpstr>
      <vt:lpstr>Discussion Question</vt:lpstr>
      <vt:lpstr>Subliminal Perception</vt:lpstr>
      <vt:lpstr>Is Subliminal Persuasion  Effective?</vt:lpstr>
      <vt:lpstr>Aspects of Perception</vt:lpstr>
      <vt:lpstr>Aspects of Perception</vt:lpstr>
      <vt:lpstr>Perceptual Selection</vt:lpstr>
      <vt:lpstr>Discussion Questions</vt:lpstr>
      <vt:lpstr>Perceptual Selection</vt:lpstr>
      <vt:lpstr>Perceptual Selection</vt:lpstr>
      <vt:lpstr>Perceptual Selection</vt:lpstr>
      <vt:lpstr>Perceptual Selection</vt:lpstr>
      <vt:lpstr>Aspects of Perception</vt:lpstr>
      <vt:lpstr>Organization</vt:lpstr>
      <vt:lpstr>Lacoste’s campaign uses a very  plain ground so the symbol really shows.</vt:lpstr>
      <vt:lpstr>Organization</vt:lpstr>
      <vt:lpstr>Organization</vt:lpstr>
      <vt:lpstr>Discussion Question</vt:lpstr>
      <vt:lpstr>Aspects of Perception</vt:lpstr>
      <vt:lpstr>Interpretation</vt:lpstr>
      <vt:lpstr>Dove’s campaign  stresses the everyday  woman.</vt:lpstr>
      <vt:lpstr>Interpretation</vt:lpstr>
      <vt:lpstr>Putting a “Face” on Customer  Service</vt:lpstr>
      <vt:lpstr>Interpretation</vt:lpstr>
      <vt:lpstr>Interpretation</vt:lpstr>
      <vt:lpstr>Interpretation</vt:lpstr>
      <vt:lpstr>The halo effect  helps Adidas  break into new product  categories.</vt:lpstr>
      <vt:lpstr>Issues in Consumer Imagery</vt:lpstr>
      <vt:lpstr>Positioning</vt:lpstr>
      <vt:lpstr>Positioning Techniques</vt:lpstr>
      <vt:lpstr>Perceptual Mapping</vt:lpstr>
      <vt:lpstr>Perceptual Mapping  Figure 6.14</vt:lpstr>
      <vt:lpstr>Issues in Perceived Price</vt:lpstr>
      <vt:lpstr>Three Pricing Strategies  Focused on Perceived Value (Table 6-1)</vt:lpstr>
      <vt:lpstr>Acquisition-Transaction  Utility</vt:lpstr>
      <vt:lpstr>Perceived Quality</vt:lpstr>
      <vt:lpstr>Perceived Quality of Services</vt:lpstr>
      <vt:lpstr>A Scale Measuring Customer’s Perception of  Call Center Employees (Table 6-4)</vt:lpstr>
      <vt:lpstr>Table 6-4 (continued)</vt:lpstr>
      <vt:lpstr>Price/Quality Relationship</vt:lpstr>
      <vt:lpstr>Perceived Risk</vt:lpstr>
      <vt:lpstr>How Consumers Handle Risk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Market Segmentation</dc:title>
  <dc:creator>utter</dc:creator>
  <cp:lastModifiedBy>ismail - [2010]</cp:lastModifiedBy>
  <cp:revision>8</cp:revision>
  <dcterms:created xsi:type="dcterms:W3CDTF">2020-03-26T03:47:01Z</dcterms:created>
  <dcterms:modified xsi:type="dcterms:W3CDTF">2020-03-26T04:10:03Z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2009-10-11T00:00:00Z</vt:filetime>
  </property>
  <property fmtid="{D5CDD505-2E9C-101B-9397-08002B2CF9AE}" pid="3" name="Creator">
    <vt:lpwstr>Impress</vt:lpwstr>
  </property>
  <property fmtid="{D5CDD505-2E9C-101B-9397-08002B2CF9AE}" pid="4" name="LastSaved">
    <vt:filetime>2020-03-26T00:00:00Z</vt:filetime>
  </property>
</Properties>
</file>